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BB62DD4" w14:textId="77777777" w:rsidR="00E52EDC" w:rsidRDefault="00E52EDC">
      <w:pPr>
        <w:spacing w:after="200" w:line="276" w:lineRule="auto"/>
        <w:rPr>
          <w:b/>
          <w:bCs/>
        </w:rPr>
      </w:pPr>
    </w:p>
    <w:sdt>
      <w:sdtPr>
        <w:id w:val="121348809"/>
        <w:docPartObj>
          <w:docPartGallery w:val="Cover Pages"/>
          <w:docPartUnique/>
        </w:docPartObj>
      </w:sdtPr>
      <w:sdtEndPr>
        <w:rPr>
          <w:b/>
          <w:bCs/>
        </w:rPr>
      </w:sdtEndPr>
      <w:sdtContent>
        <w:p w14:paraId="7708F7B4" w14:textId="77777777" w:rsidR="00F23652" w:rsidRDefault="00F23652" w:rsidP="00F23652"/>
        <w:p w14:paraId="2E139E7E" w14:textId="77777777" w:rsidR="00F23652" w:rsidRPr="00123DA3" w:rsidRDefault="00F23652" w:rsidP="00F23652">
          <w:pPr>
            <w:pStyle w:val="Ttulo1"/>
            <w:spacing w:before="120" w:after="120"/>
            <w:jc w:val="center"/>
            <w:rPr>
              <w:rFonts w:ascii="Times New Roman" w:hAnsi="Times New Roman"/>
              <w:b w:val="0"/>
              <w:caps/>
              <w:lang w:val="es-ES"/>
            </w:rPr>
          </w:pPr>
          <w:r>
            <w:rPr>
              <w:rFonts w:ascii="Times New Roman" w:hAnsi="Times New Roman"/>
              <w:noProof/>
              <w:lang w:val="en-GB" w:eastAsia="en-GB"/>
            </w:rPr>
            <w:drawing>
              <wp:inline distT="0" distB="0" distL="0" distR="0" wp14:anchorId="7745D257" wp14:editId="4CA3595A">
                <wp:extent cx="914400" cy="781050"/>
                <wp:effectExtent l="0" t="0" r="0" b="0"/>
                <wp:docPr id="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914400" cy="781050"/>
                        </a:xfrm>
                        <a:prstGeom prst="rect">
                          <a:avLst/>
                        </a:prstGeom>
                        <a:noFill/>
                        <a:ln>
                          <a:noFill/>
                        </a:ln>
                      </pic:spPr>
                    </pic:pic>
                  </a:graphicData>
                </a:graphic>
              </wp:inline>
            </w:drawing>
          </w:r>
        </w:p>
        <w:p w14:paraId="41B4030B" w14:textId="77777777" w:rsidR="00F23652" w:rsidRPr="00123DA3" w:rsidRDefault="00F23652" w:rsidP="00F23652">
          <w:pPr>
            <w:pStyle w:val="Descripcin"/>
            <w:spacing w:before="120" w:after="120"/>
            <w:rPr>
              <w:rFonts w:ascii="Times New Roman" w:hAnsi="Times New Roman"/>
            </w:rPr>
          </w:pPr>
          <w:r w:rsidRPr="00123DA3">
            <w:rPr>
              <w:rFonts w:ascii="Times New Roman" w:hAnsi="Times New Roman"/>
            </w:rPr>
            <w:t>ARCAL</w:t>
          </w:r>
        </w:p>
        <w:p w14:paraId="31E58A79" w14:textId="77777777" w:rsidR="00F23652" w:rsidRPr="00123DA3" w:rsidRDefault="00F23652" w:rsidP="00F23652">
          <w:pPr>
            <w:tabs>
              <w:tab w:val="left" w:pos="0"/>
            </w:tabs>
            <w:suppressAutoHyphens/>
            <w:spacing w:before="120" w:after="120"/>
            <w:jc w:val="both"/>
            <w:rPr>
              <w:b/>
            </w:rPr>
          </w:pPr>
        </w:p>
        <w:p w14:paraId="4DFE16C1" w14:textId="77777777" w:rsidR="00F23652" w:rsidRPr="00123DA3" w:rsidRDefault="00F23652" w:rsidP="00F23652">
          <w:pPr>
            <w:tabs>
              <w:tab w:val="left" w:pos="-284"/>
            </w:tabs>
            <w:suppressAutoHyphens/>
            <w:spacing w:before="120" w:after="120"/>
            <w:ind w:left="-284" w:firstLine="284"/>
            <w:jc w:val="center"/>
            <w:rPr>
              <w:b/>
            </w:rPr>
          </w:pPr>
          <w:r w:rsidRPr="00123DA3">
            <w:rPr>
              <w:b/>
            </w:rPr>
            <w:t>ACUERDO REGIONAL DE COOPERACIÓN PARA LA PROMOCIÓN DE LA CIENCIA Y LA TECNOLOGÍA NUCLEARES EN AMÉRICA LATINA Y EL CARIBE</w:t>
          </w:r>
        </w:p>
        <w:p w14:paraId="27BBB8F1" w14:textId="77777777" w:rsidR="00F23652" w:rsidRPr="00123DA3" w:rsidRDefault="00F23652" w:rsidP="00F23652">
          <w:pPr>
            <w:tabs>
              <w:tab w:val="left" w:pos="0"/>
            </w:tabs>
            <w:suppressAutoHyphens/>
            <w:spacing w:before="120" w:after="120"/>
            <w:jc w:val="both"/>
          </w:pPr>
        </w:p>
        <w:p w14:paraId="67B2AC52" w14:textId="77777777" w:rsidR="00F23652" w:rsidRPr="00123DA3" w:rsidRDefault="00F23652" w:rsidP="00F23652">
          <w:pPr>
            <w:tabs>
              <w:tab w:val="left" w:pos="0"/>
            </w:tabs>
            <w:suppressAutoHyphens/>
            <w:spacing w:before="120" w:after="120"/>
            <w:jc w:val="both"/>
          </w:pPr>
        </w:p>
        <w:p w14:paraId="4C89BD86" w14:textId="77777777" w:rsidR="00F23652" w:rsidRPr="00123DA3" w:rsidRDefault="00F23652" w:rsidP="00F23652">
          <w:pPr>
            <w:tabs>
              <w:tab w:val="left" w:pos="0"/>
            </w:tabs>
            <w:suppressAutoHyphens/>
            <w:spacing w:before="120" w:after="120"/>
            <w:jc w:val="both"/>
            <w:rPr>
              <w:sz w:val="28"/>
              <w:szCs w:val="28"/>
            </w:rPr>
          </w:pPr>
        </w:p>
        <w:p w14:paraId="5B38A18F" w14:textId="77777777" w:rsidR="00515964" w:rsidRDefault="00515964" w:rsidP="00F23652">
          <w:pPr>
            <w:jc w:val="center"/>
            <w:rPr>
              <w:b/>
              <w:sz w:val="28"/>
              <w:szCs w:val="28"/>
            </w:rPr>
          </w:pPr>
        </w:p>
        <w:p w14:paraId="269AC9A9" w14:textId="77777777" w:rsidR="00F23652" w:rsidRPr="00123DA3" w:rsidRDefault="00F23652" w:rsidP="00F23652">
          <w:pPr>
            <w:jc w:val="center"/>
            <w:rPr>
              <w:sz w:val="28"/>
              <w:szCs w:val="28"/>
            </w:rPr>
          </w:pPr>
          <w:r w:rsidRPr="00123DA3">
            <w:rPr>
              <w:b/>
              <w:sz w:val="28"/>
              <w:szCs w:val="28"/>
            </w:rPr>
            <w:t xml:space="preserve"> </w:t>
          </w:r>
        </w:p>
        <w:p w14:paraId="1B3722A7" w14:textId="77777777" w:rsidR="00F23652" w:rsidRPr="00123DA3" w:rsidRDefault="00F23652" w:rsidP="00F23652">
          <w:pPr>
            <w:tabs>
              <w:tab w:val="left" w:pos="0"/>
            </w:tabs>
            <w:suppressAutoHyphens/>
            <w:spacing w:before="120" w:after="120"/>
            <w:jc w:val="both"/>
          </w:pPr>
        </w:p>
        <w:p w14:paraId="2D39145F" w14:textId="77777777" w:rsidR="00F23652" w:rsidRPr="00123DA3" w:rsidRDefault="00F23652" w:rsidP="00F23652">
          <w:pPr>
            <w:pStyle w:val="Textoindependiente1"/>
            <w:widowControl/>
            <w:tabs>
              <w:tab w:val="center" w:pos="4512"/>
            </w:tabs>
            <w:overflowPunct/>
            <w:autoSpaceDE/>
            <w:autoSpaceDN/>
            <w:adjustRightInd/>
            <w:spacing w:before="120" w:after="120"/>
            <w:textAlignment w:val="auto"/>
            <w:rPr>
              <w:rFonts w:ascii="Times New Roman" w:hAnsi="Times New Roman"/>
              <w:szCs w:val="24"/>
              <w:lang w:eastAsia="es-ES"/>
            </w:rPr>
          </w:pPr>
        </w:p>
        <w:tbl>
          <w:tblPr>
            <w:tblW w:w="0" w:type="auto"/>
            <w:jc w:val="center"/>
            <w:tblLayout w:type="fixed"/>
            <w:tblCellMar>
              <w:left w:w="120" w:type="dxa"/>
              <w:right w:w="120" w:type="dxa"/>
            </w:tblCellMar>
            <w:tblLook w:val="0000" w:firstRow="0" w:lastRow="0" w:firstColumn="0" w:lastColumn="0" w:noHBand="0" w:noVBand="0"/>
          </w:tblPr>
          <w:tblGrid>
            <w:gridCol w:w="5669"/>
          </w:tblGrid>
          <w:tr w:rsidR="00F23652" w:rsidRPr="00123DA3" w14:paraId="306B78EF" w14:textId="77777777" w:rsidTr="00311332">
            <w:trPr>
              <w:jc w:val="center"/>
            </w:trPr>
            <w:tc>
              <w:tcPr>
                <w:tcW w:w="5669" w:type="dxa"/>
                <w:tcBorders>
                  <w:top w:val="double" w:sz="6" w:space="0" w:color="auto"/>
                  <w:left w:val="double" w:sz="6" w:space="0" w:color="auto"/>
                  <w:bottom w:val="double" w:sz="6" w:space="0" w:color="auto"/>
                  <w:right w:val="double" w:sz="6" w:space="0" w:color="auto"/>
                </w:tcBorders>
              </w:tcPr>
              <w:p w14:paraId="01CF40BB" w14:textId="77777777" w:rsidR="00F23652" w:rsidRDefault="00F23652" w:rsidP="00311332">
                <w:pPr>
                  <w:tabs>
                    <w:tab w:val="left" w:pos="-720"/>
                  </w:tabs>
                  <w:suppressAutoHyphens/>
                  <w:spacing w:before="120" w:after="120"/>
                  <w:jc w:val="center"/>
                  <w:rPr>
                    <w:b/>
                  </w:rPr>
                </w:pPr>
                <w:r>
                  <w:rPr>
                    <w:b/>
                  </w:rPr>
                  <w:br/>
                  <w:t>INFORME ANUAL</w:t>
                </w:r>
              </w:p>
              <w:p w14:paraId="41238C7C" w14:textId="77777777" w:rsidR="001E288D" w:rsidRDefault="00F23652" w:rsidP="00311332">
                <w:pPr>
                  <w:tabs>
                    <w:tab w:val="left" w:pos="-720"/>
                  </w:tabs>
                  <w:suppressAutoHyphens/>
                  <w:spacing w:before="120" w:after="120"/>
                  <w:jc w:val="center"/>
                  <w:rPr>
                    <w:b/>
                    <w:lang w:val="es-SV"/>
                  </w:rPr>
                </w:pPr>
                <w:proofErr w:type="spellStart"/>
                <w:r>
                  <w:rPr>
                    <w:b/>
                  </w:rPr>
                  <w:t>Pa</w:t>
                </w:r>
                <w:r w:rsidRPr="001E288D">
                  <w:rPr>
                    <w:b/>
                    <w:lang w:val="es-SV"/>
                  </w:rPr>
                  <w:t>ís</w:t>
                </w:r>
                <w:proofErr w:type="spellEnd"/>
                <w:r w:rsidRPr="001E288D">
                  <w:rPr>
                    <w:b/>
                    <w:lang w:val="es-SV"/>
                  </w:rPr>
                  <w:t>:</w:t>
                </w:r>
                <w:r w:rsidR="001E288D" w:rsidRPr="001E288D">
                  <w:rPr>
                    <w:b/>
                    <w:lang w:val="es-SV"/>
                  </w:rPr>
                  <w:t xml:space="preserve"> El Salvador </w:t>
                </w:r>
                <w:r w:rsidR="001E288D">
                  <w:rPr>
                    <w:b/>
                    <w:lang w:val="es-SV"/>
                  </w:rPr>
                  <w:t>2022</w:t>
                </w:r>
              </w:p>
              <w:p w14:paraId="3E22248F" w14:textId="77777777" w:rsidR="001E288D" w:rsidRDefault="001E288D" w:rsidP="00311332">
                <w:pPr>
                  <w:tabs>
                    <w:tab w:val="left" w:pos="-720"/>
                  </w:tabs>
                  <w:suppressAutoHyphens/>
                  <w:spacing w:before="120" w:after="120"/>
                  <w:jc w:val="center"/>
                  <w:rPr>
                    <w:b/>
                    <w:lang w:val="es-SV"/>
                  </w:rPr>
                </w:pPr>
                <w:r>
                  <w:rPr>
                    <w:b/>
                    <w:lang w:val="es-SV"/>
                  </w:rPr>
                  <w:t xml:space="preserve">Coordinadora Nacional ARCAL </w:t>
                </w:r>
              </w:p>
              <w:p w14:paraId="06F2EC9A" w14:textId="56CAD389" w:rsidR="00F23652" w:rsidRPr="00123DA3" w:rsidRDefault="001E288D" w:rsidP="00311332">
                <w:pPr>
                  <w:tabs>
                    <w:tab w:val="left" w:pos="-720"/>
                  </w:tabs>
                  <w:suppressAutoHyphens/>
                  <w:spacing w:before="120" w:after="120"/>
                  <w:jc w:val="center"/>
                  <w:rPr>
                    <w:b/>
                  </w:rPr>
                </w:pPr>
                <w:r>
                  <w:rPr>
                    <w:b/>
                    <w:lang w:val="es-SV"/>
                  </w:rPr>
                  <w:t>Ana Yolanda Arévalo</w:t>
                </w:r>
                <w:r w:rsidR="00F23652">
                  <w:rPr>
                    <w:b/>
                  </w:rPr>
                  <w:br/>
                </w:r>
              </w:p>
            </w:tc>
          </w:tr>
        </w:tbl>
        <w:p w14:paraId="260B4102" w14:textId="77777777" w:rsidR="00F23652" w:rsidRPr="00123DA3" w:rsidRDefault="00F23652" w:rsidP="00F23652">
          <w:pPr>
            <w:tabs>
              <w:tab w:val="left" w:pos="-720"/>
            </w:tabs>
            <w:suppressAutoHyphens/>
            <w:spacing w:before="120" w:after="120"/>
            <w:jc w:val="both"/>
          </w:pPr>
        </w:p>
        <w:p w14:paraId="18C9AC4E" w14:textId="77777777" w:rsidR="00F23652" w:rsidRPr="00123DA3" w:rsidRDefault="00F23652" w:rsidP="00F23652">
          <w:pPr>
            <w:pStyle w:val="Textoindependiente1"/>
            <w:widowControl/>
            <w:overflowPunct/>
            <w:autoSpaceDE/>
            <w:autoSpaceDN/>
            <w:adjustRightInd/>
            <w:spacing w:before="120" w:after="120"/>
            <w:textAlignment w:val="auto"/>
            <w:rPr>
              <w:rFonts w:ascii="Times New Roman" w:hAnsi="Times New Roman"/>
              <w:szCs w:val="24"/>
              <w:lang w:eastAsia="es-ES"/>
            </w:rPr>
          </w:pPr>
        </w:p>
        <w:p w14:paraId="0BE3DB82" w14:textId="77777777" w:rsidR="00F23652" w:rsidRPr="00123DA3" w:rsidRDefault="00F23652" w:rsidP="00F23652">
          <w:pPr>
            <w:tabs>
              <w:tab w:val="left" w:pos="-720"/>
            </w:tabs>
            <w:suppressAutoHyphens/>
            <w:spacing w:before="120" w:after="120"/>
            <w:jc w:val="both"/>
          </w:pPr>
        </w:p>
        <w:p w14:paraId="3F68B7AC" w14:textId="77777777" w:rsidR="00F23652" w:rsidRPr="00123DA3" w:rsidRDefault="00F23652" w:rsidP="00F23652">
          <w:pPr>
            <w:tabs>
              <w:tab w:val="left" w:pos="-720"/>
            </w:tabs>
            <w:suppressAutoHyphens/>
            <w:spacing w:before="120" w:after="120"/>
            <w:jc w:val="both"/>
          </w:pPr>
        </w:p>
        <w:p w14:paraId="2F5B0E79" w14:textId="77777777" w:rsidR="00F23652" w:rsidRPr="00123DA3" w:rsidRDefault="00F23652" w:rsidP="00F23652">
          <w:pPr>
            <w:tabs>
              <w:tab w:val="left" w:pos="-720"/>
            </w:tabs>
            <w:suppressAutoHyphens/>
            <w:spacing w:before="120" w:after="120"/>
            <w:jc w:val="both"/>
          </w:pPr>
        </w:p>
        <w:p w14:paraId="534716F7" w14:textId="77777777" w:rsidR="00F23652" w:rsidRPr="00123DA3" w:rsidRDefault="00F23652" w:rsidP="00F23652">
          <w:pPr>
            <w:tabs>
              <w:tab w:val="left" w:pos="-720"/>
            </w:tabs>
            <w:suppressAutoHyphens/>
            <w:spacing w:before="120" w:after="120"/>
            <w:jc w:val="both"/>
          </w:pPr>
        </w:p>
        <w:p w14:paraId="6948E7DB" w14:textId="77777777" w:rsidR="00F23652" w:rsidRPr="00123DA3" w:rsidRDefault="00F23652" w:rsidP="00F23652">
          <w:pPr>
            <w:tabs>
              <w:tab w:val="left" w:pos="-720"/>
            </w:tabs>
            <w:suppressAutoHyphens/>
            <w:spacing w:before="120" w:after="120"/>
            <w:jc w:val="both"/>
          </w:pPr>
        </w:p>
        <w:p w14:paraId="2CF3AC81" w14:textId="77777777" w:rsidR="00F23652" w:rsidRPr="00123DA3" w:rsidRDefault="00F23652" w:rsidP="00F23652">
          <w:pPr>
            <w:tabs>
              <w:tab w:val="left" w:pos="-720"/>
            </w:tabs>
            <w:suppressAutoHyphens/>
            <w:spacing w:before="120" w:after="120"/>
            <w:jc w:val="both"/>
          </w:pPr>
        </w:p>
        <w:p w14:paraId="1B2D9294" w14:textId="77777777" w:rsidR="00F23652" w:rsidRPr="00123DA3" w:rsidRDefault="00F23652" w:rsidP="00F23652">
          <w:pPr>
            <w:tabs>
              <w:tab w:val="right" w:pos="9024"/>
            </w:tabs>
            <w:suppressAutoHyphens/>
            <w:spacing w:before="120" w:after="120"/>
            <w:jc w:val="both"/>
          </w:pPr>
        </w:p>
        <w:p w14:paraId="3E5CF6B5" w14:textId="77777777" w:rsidR="00F23652" w:rsidRPr="00123DA3" w:rsidRDefault="00F23652" w:rsidP="00F23652">
          <w:pPr>
            <w:tabs>
              <w:tab w:val="left" w:pos="-720"/>
            </w:tabs>
            <w:suppressAutoHyphens/>
            <w:jc w:val="both"/>
          </w:pPr>
        </w:p>
        <w:p w14:paraId="0F714769" w14:textId="77777777" w:rsidR="00F23652" w:rsidRDefault="00F23652" w:rsidP="00F23652">
          <w:pPr>
            <w:jc w:val="right"/>
          </w:pPr>
        </w:p>
        <w:tbl>
          <w:tblPr>
            <w:tblpPr w:leftFromText="187" w:rightFromText="187" w:horzAnchor="margin" w:tblpXSpec="center" w:tblpYSpec="bottom"/>
            <w:tblW w:w="5000" w:type="pct"/>
            <w:tblLook w:val="04A0" w:firstRow="1" w:lastRow="0" w:firstColumn="1" w:lastColumn="0" w:noHBand="0" w:noVBand="1"/>
          </w:tblPr>
          <w:tblGrid>
            <w:gridCol w:w="9026"/>
          </w:tblGrid>
          <w:tr w:rsidR="00F23652" w:rsidRPr="004C34A3" w14:paraId="6A7C32D5" w14:textId="77777777" w:rsidTr="00311332">
            <w:tc>
              <w:tcPr>
                <w:tcW w:w="5000" w:type="pct"/>
              </w:tcPr>
              <w:p w14:paraId="07CD4FD4" w14:textId="77777777" w:rsidR="00F23652" w:rsidRPr="004C34A3" w:rsidRDefault="00F23652" w:rsidP="00311332">
                <w:pPr>
                  <w:pStyle w:val="Sinespaciado"/>
                  <w:rPr>
                    <w:lang w:val="es-ES_tradnl"/>
                  </w:rPr>
                </w:pPr>
              </w:p>
            </w:tc>
          </w:tr>
        </w:tbl>
        <w:p w14:paraId="70A538EE" w14:textId="48731AE6" w:rsidR="00F23652" w:rsidRPr="00234866" w:rsidRDefault="00000000" w:rsidP="00234866">
          <w:pPr>
            <w:spacing w:after="200" w:line="276" w:lineRule="auto"/>
            <w:rPr>
              <w:b/>
              <w:bCs/>
            </w:rPr>
          </w:pPr>
        </w:p>
      </w:sdtContent>
    </w:sdt>
    <w:p w14:paraId="0D85F4BB" w14:textId="77777777" w:rsidR="00F23652" w:rsidRPr="00515964" w:rsidRDefault="00F23652" w:rsidP="008C102C">
      <w:pPr>
        <w:tabs>
          <w:tab w:val="left" w:pos="0"/>
        </w:tabs>
        <w:suppressAutoHyphens/>
        <w:overflowPunct w:val="0"/>
        <w:autoSpaceDE w:val="0"/>
        <w:autoSpaceDN w:val="0"/>
        <w:adjustRightInd w:val="0"/>
        <w:spacing w:before="120" w:line="276" w:lineRule="auto"/>
        <w:rPr>
          <w:b/>
          <w:bCs/>
          <w:i/>
          <w:iCs/>
          <w:spacing w:val="-3"/>
          <w:szCs w:val="20"/>
          <w:lang w:eastAsia="en-US"/>
        </w:rPr>
      </w:pPr>
      <w:r w:rsidRPr="00515964">
        <w:rPr>
          <w:b/>
          <w:bCs/>
          <w:i/>
          <w:iCs/>
          <w:spacing w:val="-3"/>
          <w:szCs w:val="20"/>
          <w:lang w:eastAsia="en-US"/>
        </w:rPr>
        <w:t>INTRODUCCIÓN</w:t>
      </w:r>
    </w:p>
    <w:p w14:paraId="687A2933" w14:textId="77777777" w:rsidR="001E288D" w:rsidRDefault="001E288D" w:rsidP="008C102C">
      <w:pPr>
        <w:spacing w:line="276" w:lineRule="auto"/>
        <w:jc w:val="both"/>
        <w:rPr>
          <w:rFonts w:asciiTheme="minorHAnsi" w:hAnsiTheme="minorHAnsi" w:cstheme="minorHAnsi"/>
          <w:i/>
          <w:iCs/>
          <w:color w:val="000000"/>
        </w:rPr>
      </w:pPr>
    </w:p>
    <w:p w14:paraId="123D9DAD" w14:textId="0484E1B6" w:rsidR="001E288D" w:rsidRPr="00A65A9A" w:rsidRDefault="001E288D" w:rsidP="008C102C">
      <w:pPr>
        <w:spacing w:line="276" w:lineRule="auto"/>
        <w:jc w:val="both"/>
        <w:rPr>
          <w:rFonts w:asciiTheme="minorHAnsi" w:hAnsiTheme="minorHAnsi" w:cstheme="minorHAnsi"/>
          <w:i/>
          <w:iCs/>
          <w:color w:val="000000"/>
        </w:rPr>
      </w:pPr>
      <w:r w:rsidRPr="00A65A9A">
        <w:rPr>
          <w:rFonts w:asciiTheme="minorHAnsi" w:hAnsiTheme="minorHAnsi" w:cstheme="minorHAnsi"/>
          <w:i/>
          <w:iCs/>
          <w:color w:val="000000"/>
        </w:rPr>
        <w:t>Durante el año 202</w:t>
      </w:r>
      <w:r>
        <w:rPr>
          <w:rFonts w:asciiTheme="minorHAnsi" w:hAnsiTheme="minorHAnsi" w:cstheme="minorHAnsi"/>
          <w:i/>
          <w:iCs/>
          <w:color w:val="000000"/>
        </w:rPr>
        <w:t>2</w:t>
      </w:r>
      <w:r w:rsidRPr="00A65A9A">
        <w:rPr>
          <w:rFonts w:asciiTheme="minorHAnsi" w:hAnsiTheme="minorHAnsi" w:cstheme="minorHAnsi"/>
          <w:i/>
          <w:iCs/>
          <w:color w:val="000000"/>
        </w:rPr>
        <w:t xml:space="preserve"> la participación</w:t>
      </w:r>
      <w:r>
        <w:rPr>
          <w:rFonts w:asciiTheme="minorHAnsi" w:hAnsiTheme="minorHAnsi" w:cstheme="minorHAnsi"/>
          <w:i/>
          <w:iCs/>
          <w:color w:val="000000"/>
        </w:rPr>
        <w:t xml:space="preserve"> </w:t>
      </w:r>
      <w:r w:rsidRPr="00A65A9A">
        <w:rPr>
          <w:rFonts w:asciiTheme="minorHAnsi" w:hAnsiTheme="minorHAnsi" w:cstheme="minorHAnsi"/>
          <w:i/>
          <w:iCs/>
          <w:color w:val="000000"/>
        </w:rPr>
        <w:t>de las instituciones nacionales como el Ministerio de Agricultura y Ganadería</w:t>
      </w:r>
      <w:r>
        <w:rPr>
          <w:rFonts w:asciiTheme="minorHAnsi" w:hAnsiTheme="minorHAnsi" w:cstheme="minorHAnsi"/>
          <w:i/>
          <w:iCs/>
          <w:color w:val="000000"/>
        </w:rPr>
        <w:t xml:space="preserve"> y la</w:t>
      </w:r>
      <w:r w:rsidRPr="00A65A9A">
        <w:rPr>
          <w:rFonts w:asciiTheme="minorHAnsi" w:hAnsiTheme="minorHAnsi" w:cstheme="minorHAnsi"/>
          <w:i/>
          <w:iCs/>
          <w:color w:val="000000"/>
        </w:rPr>
        <w:t xml:space="preserve"> Universidad Nacional, todas contrapartes de proyectos regionales ARCAL </w:t>
      </w:r>
      <w:r>
        <w:rPr>
          <w:rFonts w:asciiTheme="minorHAnsi" w:hAnsiTheme="minorHAnsi" w:cstheme="minorHAnsi"/>
          <w:i/>
          <w:iCs/>
          <w:color w:val="000000"/>
        </w:rPr>
        <w:t>han permitido que las actividades pausadas durante la pandemia por COVID 19 estén actualizadas y al día</w:t>
      </w:r>
      <w:r w:rsidRPr="00A65A9A">
        <w:rPr>
          <w:rFonts w:asciiTheme="minorHAnsi" w:hAnsiTheme="minorHAnsi" w:cstheme="minorHAnsi"/>
          <w:i/>
          <w:iCs/>
          <w:color w:val="000000"/>
        </w:rPr>
        <w:t xml:space="preserve">. </w:t>
      </w:r>
      <w:r w:rsidR="00234866">
        <w:rPr>
          <w:rFonts w:asciiTheme="minorHAnsi" w:hAnsiTheme="minorHAnsi" w:cstheme="minorHAnsi"/>
          <w:i/>
          <w:iCs/>
          <w:color w:val="000000"/>
        </w:rPr>
        <w:t>L</w:t>
      </w:r>
      <w:r w:rsidR="00234866" w:rsidRPr="00A65A9A">
        <w:rPr>
          <w:rFonts w:asciiTheme="minorHAnsi" w:hAnsiTheme="minorHAnsi" w:cstheme="minorHAnsi"/>
          <w:i/>
          <w:iCs/>
          <w:color w:val="000000"/>
        </w:rPr>
        <w:t>as visitas</w:t>
      </w:r>
      <w:r w:rsidRPr="00A65A9A">
        <w:rPr>
          <w:rFonts w:asciiTheme="minorHAnsi" w:hAnsiTheme="minorHAnsi" w:cstheme="minorHAnsi"/>
          <w:i/>
          <w:iCs/>
          <w:color w:val="000000"/>
        </w:rPr>
        <w:t xml:space="preserve"> de expertos, la compra de equipo y la participación del recurso humano </w:t>
      </w:r>
      <w:r w:rsidR="00234866">
        <w:rPr>
          <w:rFonts w:asciiTheme="minorHAnsi" w:hAnsiTheme="minorHAnsi" w:cstheme="minorHAnsi"/>
          <w:i/>
          <w:iCs/>
          <w:color w:val="000000"/>
        </w:rPr>
        <w:t>en diferentes espacios de formación, son parte de las acciones reportadas durante el año 2022 y en las que se destaca la organización de capacitaciones presenciales, lo que ha permitido que la experiencia para cada uno de los becarios sea más completa e integral.</w:t>
      </w:r>
    </w:p>
    <w:p w14:paraId="60D6ACEB" w14:textId="77777777" w:rsidR="001E288D" w:rsidRPr="00A65A9A" w:rsidRDefault="001E288D" w:rsidP="008C102C">
      <w:pPr>
        <w:spacing w:line="276" w:lineRule="auto"/>
        <w:jc w:val="both"/>
        <w:rPr>
          <w:rFonts w:asciiTheme="minorHAnsi" w:hAnsiTheme="minorHAnsi" w:cstheme="minorHAnsi"/>
          <w:i/>
          <w:iCs/>
          <w:color w:val="000000"/>
        </w:rPr>
      </w:pPr>
    </w:p>
    <w:p w14:paraId="26B4A09E" w14:textId="55E77BF7" w:rsidR="001E288D" w:rsidRPr="00A65A9A" w:rsidRDefault="001E288D" w:rsidP="008C102C">
      <w:pPr>
        <w:spacing w:line="276" w:lineRule="auto"/>
        <w:jc w:val="both"/>
        <w:rPr>
          <w:rFonts w:asciiTheme="minorHAnsi" w:hAnsiTheme="minorHAnsi" w:cstheme="minorHAnsi"/>
          <w:i/>
          <w:iCs/>
        </w:rPr>
      </w:pPr>
      <w:r w:rsidRPr="00A65A9A">
        <w:rPr>
          <w:rFonts w:asciiTheme="minorHAnsi" w:hAnsiTheme="minorHAnsi" w:cstheme="minorHAnsi"/>
          <w:i/>
          <w:iCs/>
          <w:color w:val="000000"/>
        </w:rPr>
        <w:t>A través del presente informe se pretende reflejar las acciones que se llevaron a cabo durante el año 202</w:t>
      </w:r>
      <w:r w:rsidR="00234866">
        <w:rPr>
          <w:rFonts w:asciiTheme="minorHAnsi" w:hAnsiTheme="minorHAnsi" w:cstheme="minorHAnsi"/>
          <w:i/>
          <w:iCs/>
          <w:color w:val="000000"/>
        </w:rPr>
        <w:t>2</w:t>
      </w:r>
      <w:r w:rsidRPr="00A65A9A">
        <w:rPr>
          <w:rFonts w:asciiTheme="minorHAnsi" w:hAnsiTheme="minorHAnsi" w:cstheme="minorHAnsi"/>
          <w:i/>
          <w:iCs/>
          <w:color w:val="000000"/>
        </w:rPr>
        <w:t>, y re</w:t>
      </w:r>
      <w:r w:rsidR="00234866">
        <w:rPr>
          <w:rFonts w:asciiTheme="minorHAnsi" w:hAnsiTheme="minorHAnsi" w:cstheme="minorHAnsi"/>
          <w:i/>
          <w:iCs/>
          <w:color w:val="000000"/>
        </w:rPr>
        <w:t>saltar</w:t>
      </w:r>
      <w:r w:rsidRPr="00A65A9A">
        <w:rPr>
          <w:rFonts w:asciiTheme="minorHAnsi" w:hAnsiTheme="minorHAnsi" w:cstheme="minorHAnsi"/>
          <w:i/>
          <w:iCs/>
          <w:color w:val="000000"/>
        </w:rPr>
        <w:t xml:space="preserve"> la importancia que significa para El Salvador y para sus instituciones nacionales contraparte, el apoyo técnico y formativo que ARCAL ofrece.</w:t>
      </w:r>
    </w:p>
    <w:p w14:paraId="7A82A0CA" w14:textId="77777777" w:rsidR="001E288D" w:rsidRPr="00A65A9A" w:rsidRDefault="001E288D" w:rsidP="008C102C">
      <w:pPr>
        <w:spacing w:line="276" w:lineRule="auto"/>
        <w:jc w:val="both"/>
        <w:rPr>
          <w:rFonts w:asciiTheme="minorHAnsi" w:hAnsiTheme="minorHAnsi" w:cstheme="minorHAnsi"/>
          <w:i/>
          <w:iCs/>
          <w:color w:val="000000"/>
        </w:rPr>
      </w:pPr>
    </w:p>
    <w:p w14:paraId="7ED23D18" w14:textId="77777777" w:rsidR="00F23652" w:rsidRDefault="00F23652" w:rsidP="008C102C">
      <w:pPr>
        <w:spacing w:line="276" w:lineRule="auto"/>
      </w:pPr>
    </w:p>
    <w:p w14:paraId="627EB70E" w14:textId="77777777" w:rsidR="00515964" w:rsidRDefault="00515964" w:rsidP="00F23652"/>
    <w:p w14:paraId="32417F4F" w14:textId="77777777" w:rsidR="0010169B" w:rsidRDefault="0010169B">
      <w:pPr>
        <w:spacing w:after="200" w:line="276" w:lineRule="auto"/>
        <w:rPr>
          <w:b/>
        </w:rPr>
      </w:pPr>
      <w:r>
        <w:rPr>
          <w:b/>
        </w:rPr>
        <w:br w:type="page"/>
      </w:r>
    </w:p>
    <w:p w14:paraId="45C6B5A3" w14:textId="4C7BD378" w:rsidR="00234866" w:rsidRPr="00732700" w:rsidRDefault="00234866" w:rsidP="005D4499">
      <w:pPr>
        <w:numPr>
          <w:ilvl w:val="0"/>
          <w:numId w:val="2"/>
        </w:numPr>
        <w:tabs>
          <w:tab w:val="clear" w:pos="900"/>
        </w:tabs>
        <w:spacing w:before="120" w:line="276" w:lineRule="auto"/>
        <w:ind w:left="270" w:hanging="270"/>
        <w:jc w:val="both"/>
        <w:rPr>
          <w:rFonts w:asciiTheme="minorHAnsi" w:hAnsiTheme="minorHAnsi" w:cstheme="minorHAnsi"/>
          <w:b/>
          <w:i/>
          <w:iCs/>
        </w:rPr>
      </w:pPr>
      <w:r w:rsidRPr="00A65A9A">
        <w:rPr>
          <w:rFonts w:asciiTheme="minorHAnsi" w:hAnsiTheme="minorHAnsi" w:cstheme="minorHAnsi"/>
          <w:b/>
          <w:i/>
          <w:iCs/>
        </w:rPr>
        <w:lastRenderedPageBreak/>
        <w:t>RESUMEN EJECUTIVO</w:t>
      </w:r>
    </w:p>
    <w:p w14:paraId="733305CE" w14:textId="6C796972" w:rsidR="00234866" w:rsidRPr="00A65A9A" w:rsidRDefault="00234866" w:rsidP="008C102C">
      <w:pPr>
        <w:spacing w:after="120" w:line="276" w:lineRule="auto"/>
        <w:jc w:val="both"/>
        <w:rPr>
          <w:rFonts w:asciiTheme="minorHAnsi" w:hAnsiTheme="minorHAnsi" w:cstheme="minorHAnsi"/>
          <w:i/>
          <w:iCs/>
        </w:rPr>
      </w:pPr>
      <w:r w:rsidRPr="00A65A9A">
        <w:rPr>
          <w:rFonts w:asciiTheme="minorHAnsi" w:hAnsiTheme="minorHAnsi" w:cstheme="minorHAnsi"/>
          <w:i/>
          <w:iCs/>
        </w:rPr>
        <w:t xml:space="preserve">Los proyectos </w:t>
      </w:r>
      <w:r w:rsidR="005E5B39">
        <w:rPr>
          <w:rFonts w:asciiTheme="minorHAnsi" w:hAnsiTheme="minorHAnsi" w:cstheme="minorHAnsi"/>
          <w:i/>
          <w:iCs/>
        </w:rPr>
        <w:t>incluidos en este informe y que corresponden al</w:t>
      </w:r>
      <w:r w:rsidRPr="00A65A9A">
        <w:rPr>
          <w:rFonts w:asciiTheme="minorHAnsi" w:hAnsiTheme="minorHAnsi" w:cstheme="minorHAnsi"/>
          <w:i/>
          <w:iCs/>
        </w:rPr>
        <w:t xml:space="preserve"> año 202</w:t>
      </w:r>
      <w:r>
        <w:rPr>
          <w:rFonts w:asciiTheme="minorHAnsi" w:hAnsiTheme="minorHAnsi" w:cstheme="minorHAnsi"/>
          <w:i/>
          <w:iCs/>
        </w:rPr>
        <w:t>2</w:t>
      </w:r>
      <w:r w:rsidRPr="00A65A9A">
        <w:rPr>
          <w:rFonts w:asciiTheme="minorHAnsi" w:hAnsiTheme="minorHAnsi" w:cstheme="minorHAnsi"/>
          <w:i/>
          <w:iCs/>
        </w:rPr>
        <w:t xml:space="preserve"> bajo </w:t>
      </w:r>
      <w:r w:rsidR="00EA7C5E">
        <w:rPr>
          <w:rFonts w:asciiTheme="minorHAnsi" w:hAnsiTheme="minorHAnsi" w:cstheme="minorHAnsi"/>
          <w:i/>
          <w:iCs/>
        </w:rPr>
        <w:t xml:space="preserve">la cooperación </w:t>
      </w:r>
      <w:r w:rsidRPr="00A65A9A">
        <w:rPr>
          <w:rFonts w:asciiTheme="minorHAnsi" w:hAnsiTheme="minorHAnsi" w:cstheme="minorHAnsi"/>
          <w:i/>
          <w:iCs/>
        </w:rPr>
        <w:t xml:space="preserve">ARCAL </w:t>
      </w:r>
      <w:r w:rsidR="005E5B39">
        <w:rPr>
          <w:rFonts w:asciiTheme="minorHAnsi" w:hAnsiTheme="minorHAnsi" w:cstheme="minorHAnsi"/>
          <w:i/>
          <w:iCs/>
        </w:rPr>
        <w:t xml:space="preserve">han sido ejecutados por instituciones contrapartes como el Ministerio de Agricultura y Ganadería y la Universidad Nacional. </w:t>
      </w:r>
    </w:p>
    <w:p w14:paraId="0772ADA5" w14:textId="4AEAF498" w:rsidR="00234866" w:rsidRPr="00A65A9A" w:rsidRDefault="00234866" w:rsidP="008C102C">
      <w:pPr>
        <w:spacing w:after="120" w:line="276" w:lineRule="auto"/>
        <w:jc w:val="both"/>
        <w:rPr>
          <w:rFonts w:asciiTheme="minorHAnsi" w:hAnsiTheme="minorHAnsi" w:cstheme="minorHAnsi"/>
          <w:i/>
          <w:iCs/>
        </w:rPr>
      </w:pPr>
      <w:r w:rsidRPr="00A65A9A">
        <w:rPr>
          <w:rFonts w:asciiTheme="minorHAnsi" w:hAnsiTheme="minorHAnsi" w:cstheme="minorHAnsi"/>
          <w:i/>
          <w:iCs/>
        </w:rPr>
        <w:t xml:space="preserve">El desarrollo de </w:t>
      </w:r>
      <w:r w:rsidR="0080697D">
        <w:rPr>
          <w:rFonts w:asciiTheme="minorHAnsi" w:hAnsiTheme="minorHAnsi" w:cstheme="minorHAnsi"/>
          <w:i/>
          <w:iCs/>
        </w:rPr>
        <w:t>capacidades del recurso humano que se ha desarrollado durante el 2022</w:t>
      </w:r>
      <w:r w:rsidRPr="00A65A9A">
        <w:rPr>
          <w:rFonts w:asciiTheme="minorHAnsi" w:hAnsiTheme="minorHAnsi" w:cstheme="minorHAnsi"/>
          <w:i/>
          <w:iCs/>
        </w:rPr>
        <w:t xml:space="preserve">, gracias al apoyo de ARCAL, </w:t>
      </w:r>
      <w:r w:rsidR="0080697D">
        <w:rPr>
          <w:rFonts w:asciiTheme="minorHAnsi" w:hAnsiTheme="minorHAnsi" w:cstheme="minorHAnsi"/>
          <w:i/>
          <w:iCs/>
        </w:rPr>
        <w:t xml:space="preserve">a </w:t>
      </w:r>
      <w:r w:rsidRPr="00A65A9A">
        <w:rPr>
          <w:rFonts w:asciiTheme="minorHAnsi" w:hAnsiTheme="minorHAnsi" w:cstheme="minorHAnsi"/>
          <w:i/>
          <w:iCs/>
        </w:rPr>
        <w:t>gener</w:t>
      </w:r>
      <w:r w:rsidR="0080697D">
        <w:rPr>
          <w:rFonts w:asciiTheme="minorHAnsi" w:hAnsiTheme="minorHAnsi" w:cstheme="minorHAnsi"/>
          <w:i/>
          <w:iCs/>
        </w:rPr>
        <w:t>ado</w:t>
      </w:r>
      <w:r w:rsidRPr="00A65A9A">
        <w:rPr>
          <w:rFonts w:asciiTheme="minorHAnsi" w:hAnsiTheme="minorHAnsi" w:cstheme="minorHAnsi"/>
          <w:i/>
          <w:iCs/>
        </w:rPr>
        <w:t xml:space="preserve"> un aporte importante a nivel</w:t>
      </w:r>
      <w:r w:rsidR="0080697D">
        <w:rPr>
          <w:rFonts w:asciiTheme="minorHAnsi" w:hAnsiTheme="minorHAnsi" w:cstheme="minorHAnsi"/>
          <w:i/>
          <w:iCs/>
        </w:rPr>
        <w:t xml:space="preserve"> institucional y</w:t>
      </w:r>
      <w:r w:rsidRPr="00A65A9A">
        <w:rPr>
          <w:rFonts w:asciiTheme="minorHAnsi" w:hAnsiTheme="minorHAnsi" w:cstheme="minorHAnsi"/>
          <w:i/>
          <w:iCs/>
        </w:rPr>
        <w:t xml:space="preserve"> de país en materia de aplicaciones nucleares,</w:t>
      </w:r>
      <w:r w:rsidR="0080697D">
        <w:rPr>
          <w:rFonts w:asciiTheme="minorHAnsi" w:hAnsiTheme="minorHAnsi" w:cstheme="minorHAnsi"/>
          <w:i/>
          <w:iCs/>
        </w:rPr>
        <w:t xml:space="preserve"> ya que ha permitido</w:t>
      </w:r>
      <w:r w:rsidRPr="00A65A9A">
        <w:rPr>
          <w:rFonts w:asciiTheme="minorHAnsi" w:hAnsiTheme="minorHAnsi" w:cstheme="minorHAnsi"/>
          <w:i/>
          <w:iCs/>
        </w:rPr>
        <w:t xml:space="preserve"> fortalecer las relaciones y el intercambio de experiencias e información entre las instituciones nucleares de la región.</w:t>
      </w:r>
    </w:p>
    <w:p w14:paraId="03B70631" w14:textId="59ED6BD6" w:rsidR="00732700" w:rsidRPr="0080697D" w:rsidRDefault="00234866" w:rsidP="008C102C">
      <w:pPr>
        <w:spacing w:after="120" w:line="276" w:lineRule="auto"/>
        <w:jc w:val="both"/>
        <w:rPr>
          <w:rFonts w:asciiTheme="minorHAnsi" w:hAnsiTheme="minorHAnsi" w:cstheme="minorHAnsi"/>
          <w:i/>
          <w:iCs/>
        </w:rPr>
      </w:pPr>
      <w:r w:rsidRPr="007E4962">
        <w:rPr>
          <w:rFonts w:asciiTheme="minorHAnsi" w:hAnsiTheme="minorHAnsi" w:cstheme="minorHAnsi"/>
          <w:i/>
          <w:iCs/>
        </w:rPr>
        <w:t>Debido a que la participación en los proyectos ARCAL no requieren ningún monto de contrapartida de parte de las instituciones nacionales implementadoras, las actividades que se ejecutan representan un aporte invaluable para el aprovechamiento de la cooperación técnica facilitada por el Organismo Internacional de Energía Atómica (OIEA). El monto en especies que para el año 202</w:t>
      </w:r>
      <w:r w:rsidR="007E4962" w:rsidRPr="007E4962">
        <w:rPr>
          <w:rFonts w:asciiTheme="minorHAnsi" w:hAnsiTheme="minorHAnsi" w:cstheme="minorHAnsi"/>
          <w:i/>
          <w:iCs/>
        </w:rPr>
        <w:t>2</w:t>
      </w:r>
      <w:r w:rsidRPr="007E4962">
        <w:rPr>
          <w:rFonts w:asciiTheme="minorHAnsi" w:hAnsiTheme="minorHAnsi" w:cstheme="minorHAnsi"/>
          <w:i/>
          <w:iCs/>
        </w:rPr>
        <w:t xml:space="preserve"> El Salvador reporta $</w:t>
      </w:r>
      <w:r w:rsidR="007E4962" w:rsidRPr="007E4962">
        <w:rPr>
          <w:rFonts w:asciiTheme="minorHAnsi" w:hAnsiTheme="minorHAnsi" w:cstheme="minorHAnsi"/>
          <w:i/>
          <w:iCs/>
        </w:rPr>
        <w:t>27,416.70</w:t>
      </w:r>
      <w:r w:rsidRPr="007E4962">
        <w:rPr>
          <w:rFonts w:asciiTheme="minorHAnsi" w:hAnsiTheme="minorHAnsi" w:cstheme="minorHAnsi"/>
          <w:i/>
          <w:iCs/>
        </w:rPr>
        <w:t xml:space="preserve"> conforme a lo </w:t>
      </w:r>
      <w:proofErr w:type="gramStart"/>
      <w:r w:rsidR="00F15ECD">
        <w:rPr>
          <w:rFonts w:asciiTheme="minorHAnsi" w:hAnsiTheme="minorHAnsi" w:cstheme="minorHAnsi"/>
          <w:i/>
          <w:iCs/>
        </w:rPr>
        <w:t xml:space="preserve">compartido </w:t>
      </w:r>
      <w:r w:rsidRPr="007E4962">
        <w:rPr>
          <w:rFonts w:asciiTheme="minorHAnsi" w:hAnsiTheme="minorHAnsi" w:cstheme="minorHAnsi"/>
          <w:i/>
          <w:iCs/>
        </w:rPr>
        <w:t xml:space="preserve"> por</w:t>
      </w:r>
      <w:proofErr w:type="gramEnd"/>
      <w:r w:rsidRPr="007E4962">
        <w:rPr>
          <w:rFonts w:asciiTheme="minorHAnsi" w:hAnsiTheme="minorHAnsi" w:cstheme="minorHAnsi"/>
          <w:i/>
          <w:iCs/>
        </w:rPr>
        <w:t xml:space="preserve"> los coordinadores de los proyectos en el presente informe.</w:t>
      </w:r>
    </w:p>
    <w:p w14:paraId="7F3B7141" w14:textId="77777777" w:rsidR="00234866" w:rsidRPr="00A65A9A" w:rsidRDefault="00234866" w:rsidP="005D4499">
      <w:pPr>
        <w:numPr>
          <w:ilvl w:val="0"/>
          <w:numId w:val="2"/>
        </w:numPr>
        <w:tabs>
          <w:tab w:val="num" w:pos="426"/>
        </w:tabs>
        <w:spacing w:before="120" w:line="276" w:lineRule="auto"/>
        <w:ind w:left="270" w:hanging="270"/>
        <w:jc w:val="both"/>
        <w:rPr>
          <w:rFonts w:asciiTheme="minorHAnsi" w:hAnsiTheme="minorHAnsi" w:cstheme="minorHAnsi"/>
          <w:b/>
          <w:i/>
          <w:iCs/>
        </w:rPr>
      </w:pPr>
      <w:r w:rsidRPr="00A65A9A">
        <w:rPr>
          <w:rFonts w:asciiTheme="minorHAnsi" w:hAnsiTheme="minorHAnsi" w:cstheme="minorHAnsi"/>
          <w:b/>
          <w:i/>
          <w:iCs/>
        </w:rPr>
        <w:t>PARTICIPACIÓN DEL COORDINADOR NACIONAL EN LAS ACTIVIDADES DE ARCAL</w:t>
      </w:r>
    </w:p>
    <w:p w14:paraId="2674C0A1" w14:textId="02732898" w:rsidR="00234866" w:rsidRPr="00A65A9A" w:rsidRDefault="00234866" w:rsidP="008C102C">
      <w:pPr>
        <w:spacing w:after="120" w:line="276" w:lineRule="auto"/>
        <w:jc w:val="both"/>
        <w:rPr>
          <w:rFonts w:asciiTheme="minorHAnsi" w:hAnsiTheme="minorHAnsi" w:cstheme="minorHAnsi"/>
          <w:i/>
          <w:iCs/>
          <w:color w:val="000000"/>
        </w:rPr>
      </w:pPr>
      <w:r w:rsidRPr="00A65A9A">
        <w:rPr>
          <w:rFonts w:asciiTheme="minorHAnsi" w:hAnsiTheme="minorHAnsi" w:cstheme="minorHAnsi"/>
          <w:i/>
          <w:iCs/>
          <w:color w:val="000000"/>
        </w:rPr>
        <w:t>La gestión y seguimiento a los proyectos ARCAL por la Coordinadora Nacional durante el año 202</w:t>
      </w:r>
      <w:r w:rsidR="00732700">
        <w:rPr>
          <w:rFonts w:asciiTheme="minorHAnsi" w:hAnsiTheme="minorHAnsi" w:cstheme="minorHAnsi"/>
          <w:i/>
          <w:iCs/>
          <w:color w:val="000000"/>
        </w:rPr>
        <w:t>2</w:t>
      </w:r>
      <w:r w:rsidRPr="00A65A9A">
        <w:rPr>
          <w:rFonts w:asciiTheme="minorHAnsi" w:hAnsiTheme="minorHAnsi" w:cstheme="minorHAnsi"/>
          <w:i/>
          <w:iCs/>
          <w:color w:val="000000"/>
        </w:rPr>
        <w:t>, ha sido constante manteniendo una comunicación fluida con l</w:t>
      </w:r>
      <w:r w:rsidR="000C38D2">
        <w:rPr>
          <w:rFonts w:asciiTheme="minorHAnsi" w:hAnsiTheme="minorHAnsi" w:cstheme="minorHAnsi"/>
          <w:i/>
          <w:iCs/>
          <w:color w:val="000000"/>
        </w:rPr>
        <w:t>as contrapartes</w:t>
      </w:r>
      <w:r w:rsidRPr="00A65A9A">
        <w:rPr>
          <w:rFonts w:asciiTheme="minorHAnsi" w:hAnsiTheme="minorHAnsi" w:cstheme="minorHAnsi"/>
          <w:i/>
          <w:iCs/>
          <w:color w:val="000000"/>
        </w:rPr>
        <w:t>, quienes desde el primer día se han mostrado dispuestos a colaborar, valorando todos los aportes de cooperación que hace El Salvador en todos los proyectos de los que forma parte.</w:t>
      </w:r>
    </w:p>
    <w:p w14:paraId="680E9742" w14:textId="63E2970B" w:rsidR="00234866" w:rsidRPr="00A65A9A" w:rsidRDefault="00234866" w:rsidP="008C102C">
      <w:pPr>
        <w:spacing w:after="120" w:line="276" w:lineRule="auto"/>
        <w:jc w:val="both"/>
        <w:rPr>
          <w:rFonts w:asciiTheme="minorHAnsi" w:hAnsiTheme="minorHAnsi" w:cstheme="minorHAnsi"/>
          <w:i/>
          <w:iCs/>
          <w:color w:val="000000"/>
        </w:rPr>
      </w:pPr>
      <w:r w:rsidRPr="00A65A9A">
        <w:rPr>
          <w:rFonts w:asciiTheme="minorHAnsi" w:hAnsiTheme="minorHAnsi" w:cstheme="minorHAnsi"/>
          <w:i/>
          <w:iCs/>
          <w:color w:val="000000"/>
        </w:rPr>
        <w:t>De forma particular, se ha apoyado en la difusión de convocatorias, divulgación de actividades en el marco de los proyectos ARCAL con las contrapartes nacionales, se han revisado nominaciones recibidas y aprobado su participación en eventos, se ha realizado un esfuerzo en procurar que estas solicitudes se hagan dentro de los períodos establecidos a modo de que no se pierdan las oportunidades de fortalecimiento institucional.</w:t>
      </w:r>
    </w:p>
    <w:p w14:paraId="27F89ACF" w14:textId="06C97570" w:rsidR="005F2E4C" w:rsidRDefault="00234866" w:rsidP="007E4962">
      <w:pPr>
        <w:spacing w:after="120" w:line="276" w:lineRule="auto"/>
        <w:jc w:val="both"/>
        <w:rPr>
          <w:rFonts w:asciiTheme="minorHAnsi" w:hAnsiTheme="minorHAnsi" w:cstheme="minorHAnsi"/>
          <w:i/>
          <w:iCs/>
          <w:color w:val="000000"/>
        </w:rPr>
      </w:pPr>
      <w:r w:rsidRPr="00A65A9A">
        <w:rPr>
          <w:rFonts w:asciiTheme="minorHAnsi" w:hAnsiTheme="minorHAnsi" w:cstheme="minorHAnsi"/>
          <w:i/>
          <w:iCs/>
          <w:color w:val="000000"/>
        </w:rPr>
        <w:t>Durante el año 202</w:t>
      </w:r>
      <w:r w:rsidR="000C38D2">
        <w:rPr>
          <w:rFonts w:asciiTheme="minorHAnsi" w:hAnsiTheme="minorHAnsi" w:cstheme="minorHAnsi"/>
          <w:i/>
          <w:iCs/>
          <w:color w:val="000000"/>
        </w:rPr>
        <w:t>2</w:t>
      </w:r>
      <w:r w:rsidRPr="00A65A9A">
        <w:rPr>
          <w:rFonts w:asciiTheme="minorHAnsi" w:hAnsiTheme="minorHAnsi" w:cstheme="minorHAnsi"/>
          <w:i/>
          <w:iCs/>
          <w:color w:val="000000"/>
        </w:rPr>
        <w:t xml:space="preserve"> </w:t>
      </w:r>
      <w:r w:rsidR="00617FDC">
        <w:rPr>
          <w:rFonts w:asciiTheme="minorHAnsi" w:hAnsiTheme="minorHAnsi" w:cstheme="minorHAnsi"/>
          <w:i/>
          <w:iCs/>
          <w:color w:val="000000"/>
        </w:rPr>
        <w:t>se designó al El Salvador a liderar el proyecto RLA 7026 “</w:t>
      </w:r>
      <w:r w:rsidR="00617FDC" w:rsidRPr="00617FDC">
        <w:rPr>
          <w:rFonts w:asciiTheme="minorHAnsi" w:hAnsiTheme="minorHAnsi" w:cstheme="minorHAnsi"/>
          <w:b/>
          <w:bCs/>
          <w:i/>
          <w:iCs/>
          <w:color w:val="000000"/>
        </w:rPr>
        <w:t>Evaluación de la contaminación ambiental orgánica e inorgánica en medios acuáticos y de sus efectos en el riesgo de cianobacterias que producen cianotoxinas</w:t>
      </w:r>
      <w:r w:rsidR="00821599">
        <w:rPr>
          <w:rFonts w:asciiTheme="minorHAnsi" w:hAnsiTheme="minorHAnsi" w:cstheme="minorHAnsi"/>
          <w:b/>
          <w:bCs/>
          <w:i/>
          <w:iCs/>
          <w:color w:val="000000"/>
        </w:rPr>
        <w:t xml:space="preserve">” </w:t>
      </w:r>
      <w:r w:rsidR="00821599">
        <w:rPr>
          <w:rFonts w:asciiTheme="minorHAnsi" w:hAnsiTheme="minorHAnsi" w:cstheme="minorHAnsi"/>
          <w:i/>
          <w:iCs/>
          <w:color w:val="000000"/>
        </w:rPr>
        <w:t xml:space="preserve">bajo la coordinación de la Universidad de El Salvador y su Laboratorio de Toxinas y el Ministerio de Medio Ambiente y Recursos Naturales, a quienes desde desde </w:t>
      </w:r>
      <w:r w:rsidRPr="00A65A9A">
        <w:rPr>
          <w:rFonts w:asciiTheme="minorHAnsi" w:hAnsiTheme="minorHAnsi" w:cstheme="minorHAnsi"/>
          <w:i/>
          <w:iCs/>
          <w:color w:val="000000"/>
        </w:rPr>
        <w:t>la Coordinación Nacional ejecutada por la</w:t>
      </w:r>
      <w:r w:rsidR="000C38D2">
        <w:rPr>
          <w:rFonts w:asciiTheme="minorHAnsi" w:hAnsiTheme="minorHAnsi" w:cstheme="minorHAnsi"/>
          <w:i/>
          <w:iCs/>
          <w:color w:val="000000"/>
        </w:rPr>
        <w:t xml:space="preserve"> Agencia de El Salvador para la Cooperación Internacional ESCO</w:t>
      </w:r>
      <w:r w:rsidRPr="00A65A9A">
        <w:rPr>
          <w:rFonts w:asciiTheme="minorHAnsi" w:hAnsiTheme="minorHAnsi" w:cstheme="minorHAnsi"/>
          <w:i/>
          <w:iCs/>
          <w:color w:val="000000"/>
        </w:rPr>
        <w:t xml:space="preserve"> </w:t>
      </w:r>
      <w:r w:rsidR="00821599">
        <w:rPr>
          <w:rFonts w:asciiTheme="minorHAnsi" w:hAnsiTheme="minorHAnsi" w:cstheme="minorHAnsi"/>
          <w:i/>
          <w:iCs/>
          <w:color w:val="000000"/>
        </w:rPr>
        <w:t xml:space="preserve"> se ha acompañado </w:t>
      </w:r>
      <w:r w:rsidR="005B0FE1">
        <w:rPr>
          <w:rFonts w:asciiTheme="minorHAnsi" w:hAnsiTheme="minorHAnsi" w:cstheme="minorHAnsi"/>
          <w:i/>
          <w:iCs/>
          <w:color w:val="000000"/>
        </w:rPr>
        <w:t xml:space="preserve">en diferentes espacios donde se ha podido posicional al país </w:t>
      </w:r>
      <w:r w:rsidRPr="00A65A9A">
        <w:rPr>
          <w:rFonts w:asciiTheme="minorHAnsi" w:hAnsiTheme="minorHAnsi" w:cstheme="minorHAnsi"/>
          <w:i/>
          <w:iCs/>
          <w:color w:val="000000"/>
        </w:rPr>
        <w:t>de forma activa en el marco de los proyectos ARCAL, brindando un seguimiento a los compromisos adquiridos y a las prioridades establecidas con los demás países de la región.</w:t>
      </w:r>
    </w:p>
    <w:p w14:paraId="79AB0780" w14:textId="314BB415" w:rsidR="00F15ECD" w:rsidRDefault="00F15ECD" w:rsidP="007E4962">
      <w:pPr>
        <w:spacing w:after="120" w:line="276" w:lineRule="auto"/>
        <w:jc w:val="both"/>
        <w:rPr>
          <w:rFonts w:asciiTheme="minorHAnsi" w:hAnsiTheme="minorHAnsi" w:cstheme="minorHAnsi"/>
          <w:i/>
          <w:iCs/>
          <w:color w:val="000000"/>
        </w:rPr>
      </w:pPr>
    </w:p>
    <w:p w14:paraId="404869C3" w14:textId="350E3967" w:rsidR="00F15ECD" w:rsidRDefault="00F15ECD" w:rsidP="007E4962">
      <w:pPr>
        <w:spacing w:after="120" w:line="276" w:lineRule="auto"/>
        <w:jc w:val="both"/>
        <w:rPr>
          <w:rFonts w:asciiTheme="minorHAnsi" w:hAnsiTheme="minorHAnsi" w:cstheme="minorHAnsi"/>
          <w:i/>
          <w:iCs/>
          <w:color w:val="000000"/>
        </w:rPr>
      </w:pPr>
    </w:p>
    <w:p w14:paraId="7DBCFCE8" w14:textId="77777777" w:rsidR="00F15ECD" w:rsidRPr="007E4962" w:rsidRDefault="00F15ECD" w:rsidP="007E4962">
      <w:pPr>
        <w:spacing w:after="120" w:line="276" w:lineRule="auto"/>
        <w:jc w:val="both"/>
        <w:rPr>
          <w:rFonts w:asciiTheme="minorHAnsi" w:hAnsiTheme="minorHAnsi" w:cstheme="minorHAnsi"/>
          <w:i/>
          <w:iCs/>
          <w:color w:val="000000"/>
        </w:rPr>
      </w:pPr>
    </w:p>
    <w:p w14:paraId="74A10475" w14:textId="2E061D26" w:rsidR="005B0FE1" w:rsidRPr="00083A33" w:rsidRDefault="005B0FE1" w:rsidP="005D4499">
      <w:pPr>
        <w:pStyle w:val="Prrafodelista"/>
        <w:numPr>
          <w:ilvl w:val="0"/>
          <w:numId w:val="2"/>
        </w:numPr>
        <w:tabs>
          <w:tab w:val="clear" w:pos="900"/>
          <w:tab w:val="left" w:pos="284"/>
        </w:tabs>
        <w:spacing w:before="120" w:line="276" w:lineRule="auto"/>
        <w:ind w:left="0" w:firstLine="0"/>
        <w:jc w:val="both"/>
        <w:rPr>
          <w:rFonts w:asciiTheme="minorHAnsi" w:hAnsiTheme="minorHAnsi" w:cstheme="minorHAnsi"/>
          <w:b/>
          <w:i/>
          <w:iCs/>
        </w:rPr>
      </w:pPr>
      <w:r w:rsidRPr="00083A33">
        <w:rPr>
          <w:rFonts w:asciiTheme="minorHAnsi" w:hAnsiTheme="minorHAnsi" w:cstheme="minorHAnsi"/>
          <w:b/>
          <w:i/>
          <w:iCs/>
        </w:rPr>
        <w:lastRenderedPageBreak/>
        <w:t>RESULTADOS</w:t>
      </w:r>
    </w:p>
    <w:p w14:paraId="3C660321" w14:textId="77777777" w:rsidR="007E4962" w:rsidRDefault="007E4962" w:rsidP="00ED44EA">
      <w:pPr>
        <w:tabs>
          <w:tab w:val="left" w:pos="-720"/>
        </w:tabs>
        <w:suppressAutoHyphens/>
        <w:spacing w:before="120" w:after="120" w:line="276" w:lineRule="auto"/>
        <w:jc w:val="both"/>
        <w:rPr>
          <w:rFonts w:asciiTheme="minorHAnsi" w:hAnsiTheme="minorHAnsi" w:cstheme="minorHAnsi"/>
          <w:b/>
          <w:i/>
          <w:iCs/>
        </w:rPr>
      </w:pPr>
    </w:p>
    <w:p w14:paraId="1B187F68" w14:textId="04C60978" w:rsidR="005B0FE1" w:rsidRPr="008C102C" w:rsidRDefault="005B0FE1" w:rsidP="00ED44EA">
      <w:pPr>
        <w:tabs>
          <w:tab w:val="left" w:pos="-720"/>
        </w:tabs>
        <w:suppressAutoHyphens/>
        <w:spacing w:before="120" w:after="120" w:line="276" w:lineRule="auto"/>
        <w:jc w:val="both"/>
        <w:rPr>
          <w:rFonts w:asciiTheme="minorHAnsi" w:hAnsiTheme="minorHAnsi" w:cstheme="minorHAnsi"/>
          <w:b/>
          <w:i/>
          <w:iCs/>
        </w:rPr>
      </w:pPr>
      <w:r w:rsidRPr="008C102C">
        <w:rPr>
          <w:rFonts w:asciiTheme="minorHAnsi" w:hAnsiTheme="minorHAnsi" w:cstheme="minorHAnsi"/>
          <w:b/>
          <w:i/>
          <w:iCs/>
        </w:rPr>
        <w:t xml:space="preserve">Proyecto RLA5080 “Fortalecimiento de la colaboración regional de laboratorios oficiales para abordar los retos emergentes para la inocuidad de los alimentos” </w:t>
      </w:r>
    </w:p>
    <w:p w14:paraId="15DC813D" w14:textId="77777777" w:rsidR="005B0FE1" w:rsidRPr="008C102C" w:rsidRDefault="005B0FE1" w:rsidP="00ED44EA">
      <w:pPr>
        <w:tabs>
          <w:tab w:val="left" w:pos="-720"/>
        </w:tabs>
        <w:suppressAutoHyphens/>
        <w:spacing w:before="120" w:after="120" w:line="276" w:lineRule="auto"/>
        <w:jc w:val="both"/>
        <w:rPr>
          <w:rFonts w:asciiTheme="minorHAnsi" w:hAnsiTheme="minorHAnsi" w:cstheme="minorHAnsi"/>
          <w:b/>
          <w:i/>
          <w:iCs/>
        </w:rPr>
      </w:pPr>
      <w:r w:rsidRPr="008C102C">
        <w:rPr>
          <w:rFonts w:asciiTheme="minorHAnsi" w:hAnsiTheme="minorHAnsi" w:cstheme="minorHAnsi"/>
          <w:b/>
          <w:i/>
          <w:iCs/>
        </w:rPr>
        <w:t>Proyecto RLA5081 “Mejora de las capacidades regionales de pruebas y programas de monitoreo de residuos/contaminantes en alimentos utilizando técnicas nucleares/isotópicas y complementarias”</w:t>
      </w:r>
    </w:p>
    <w:p w14:paraId="4756CD70" w14:textId="77777777" w:rsidR="005B0FE1" w:rsidRPr="008C102C" w:rsidRDefault="005B0FE1" w:rsidP="00ED44EA">
      <w:pPr>
        <w:tabs>
          <w:tab w:val="left" w:pos="-720"/>
        </w:tabs>
        <w:suppressAutoHyphens/>
        <w:spacing w:before="120" w:after="120" w:line="276" w:lineRule="auto"/>
        <w:jc w:val="both"/>
        <w:rPr>
          <w:rFonts w:asciiTheme="minorHAnsi" w:hAnsiTheme="minorHAnsi" w:cstheme="minorHAnsi"/>
          <w:bCs/>
          <w:i/>
          <w:iCs/>
        </w:rPr>
      </w:pPr>
      <w:r w:rsidRPr="008C102C">
        <w:rPr>
          <w:rFonts w:asciiTheme="minorHAnsi" w:hAnsiTheme="minorHAnsi" w:cstheme="minorHAnsi"/>
          <w:b/>
          <w:i/>
          <w:iCs/>
        </w:rPr>
        <w:t xml:space="preserve">Institución Contraparte: </w:t>
      </w:r>
      <w:r w:rsidRPr="008C102C">
        <w:rPr>
          <w:rFonts w:asciiTheme="minorHAnsi" w:hAnsiTheme="minorHAnsi" w:cstheme="minorHAnsi"/>
          <w:bCs/>
          <w:i/>
          <w:iCs/>
        </w:rPr>
        <w:t>Ministerio de Agricultura y Ganadería</w:t>
      </w:r>
    </w:p>
    <w:p w14:paraId="68141814" w14:textId="77777777" w:rsidR="005B0FE1" w:rsidRPr="008C102C" w:rsidRDefault="005B0FE1" w:rsidP="00ED44EA">
      <w:pPr>
        <w:tabs>
          <w:tab w:val="left" w:pos="-720"/>
        </w:tabs>
        <w:suppressAutoHyphens/>
        <w:spacing w:before="120" w:after="120" w:line="276" w:lineRule="auto"/>
        <w:jc w:val="both"/>
        <w:rPr>
          <w:rFonts w:asciiTheme="minorHAnsi" w:hAnsiTheme="minorHAnsi" w:cstheme="minorHAnsi"/>
          <w:b/>
          <w:i/>
          <w:iCs/>
        </w:rPr>
      </w:pPr>
      <w:r w:rsidRPr="008C102C">
        <w:rPr>
          <w:rFonts w:asciiTheme="minorHAnsi" w:hAnsiTheme="minorHAnsi" w:cstheme="minorHAnsi"/>
          <w:b/>
          <w:i/>
          <w:iCs/>
        </w:rPr>
        <w:t xml:space="preserve">Coordinadores de Proyecto: </w:t>
      </w:r>
    </w:p>
    <w:p w14:paraId="65ECA1A9" w14:textId="277B630A" w:rsidR="005B0FE1" w:rsidRPr="008C102C" w:rsidRDefault="005B0FE1" w:rsidP="00ED44EA">
      <w:pPr>
        <w:tabs>
          <w:tab w:val="left" w:pos="-720"/>
        </w:tabs>
        <w:suppressAutoHyphens/>
        <w:spacing w:before="120" w:after="120" w:line="276" w:lineRule="auto"/>
        <w:jc w:val="both"/>
        <w:rPr>
          <w:rFonts w:asciiTheme="minorHAnsi" w:hAnsiTheme="minorHAnsi" w:cstheme="minorHAnsi"/>
          <w:bCs/>
          <w:i/>
          <w:iCs/>
        </w:rPr>
      </w:pPr>
      <w:r w:rsidRPr="008C102C">
        <w:rPr>
          <w:rFonts w:asciiTheme="minorHAnsi" w:hAnsiTheme="minorHAnsi" w:cstheme="minorHAnsi"/>
          <w:bCs/>
          <w:i/>
          <w:iCs/>
        </w:rPr>
        <w:t>Douglas Navarro, Jefe División de Vigilancia y Certificación de Producción Agrícola</w:t>
      </w:r>
    </w:p>
    <w:p w14:paraId="4202CDE6" w14:textId="729E342D" w:rsidR="005B0FE1" w:rsidRPr="008C102C" w:rsidRDefault="005B0FE1" w:rsidP="00ED44EA">
      <w:pPr>
        <w:tabs>
          <w:tab w:val="left" w:pos="-720"/>
        </w:tabs>
        <w:suppressAutoHyphens/>
        <w:spacing w:before="120" w:after="120" w:line="276" w:lineRule="auto"/>
        <w:jc w:val="both"/>
        <w:rPr>
          <w:rFonts w:asciiTheme="minorHAnsi" w:hAnsiTheme="minorHAnsi" w:cstheme="minorHAnsi"/>
          <w:bCs/>
          <w:i/>
          <w:iCs/>
        </w:rPr>
      </w:pPr>
      <w:r w:rsidRPr="008C102C">
        <w:rPr>
          <w:rFonts w:asciiTheme="minorHAnsi" w:hAnsiTheme="minorHAnsi" w:cstheme="minorHAnsi"/>
          <w:bCs/>
          <w:i/>
          <w:iCs/>
        </w:rPr>
        <w:t>José Fernando Maldonado, Coordinador Área de Inocuidad de Alimentos y Agricultura Orgánica</w:t>
      </w:r>
      <w:r w:rsidR="008C102C" w:rsidRPr="008C102C">
        <w:rPr>
          <w:rFonts w:asciiTheme="minorHAnsi" w:hAnsiTheme="minorHAnsi" w:cstheme="minorHAnsi"/>
          <w:bCs/>
          <w:i/>
          <w:iCs/>
        </w:rPr>
        <w:t>.</w:t>
      </w:r>
    </w:p>
    <w:p w14:paraId="2FB41B11" w14:textId="5AA074ED" w:rsidR="008C102C" w:rsidRPr="009608E5" w:rsidRDefault="008C102C" w:rsidP="00ED44EA">
      <w:pPr>
        <w:spacing w:after="120" w:line="276" w:lineRule="auto"/>
        <w:ind w:left="360" w:hanging="360"/>
        <w:rPr>
          <w:rFonts w:asciiTheme="minorHAnsi" w:hAnsiTheme="minorHAnsi" w:cstheme="minorHAnsi"/>
          <w:b/>
          <w:i/>
          <w:iCs/>
        </w:rPr>
      </w:pPr>
      <w:r w:rsidRPr="009608E5">
        <w:rPr>
          <w:rFonts w:asciiTheme="minorHAnsi" w:hAnsiTheme="minorHAnsi" w:cstheme="minorHAnsi"/>
          <w:b/>
          <w:i/>
          <w:iCs/>
        </w:rPr>
        <w:t>1.-</w:t>
      </w:r>
      <w:r w:rsidRPr="009608E5">
        <w:rPr>
          <w:rFonts w:asciiTheme="minorHAnsi" w:hAnsiTheme="minorHAnsi" w:cstheme="minorHAnsi"/>
          <w:b/>
          <w:i/>
          <w:iCs/>
        </w:rPr>
        <w:tab/>
        <w:t>Resumen Ejecutivo</w:t>
      </w:r>
    </w:p>
    <w:p w14:paraId="79BACBC7" w14:textId="43C7794D" w:rsidR="009608E5" w:rsidRPr="009608E5" w:rsidRDefault="008C102C" w:rsidP="00ED44EA">
      <w:pPr>
        <w:spacing w:line="276" w:lineRule="auto"/>
        <w:jc w:val="both"/>
        <w:rPr>
          <w:rFonts w:asciiTheme="minorHAnsi" w:hAnsiTheme="minorHAnsi" w:cstheme="minorHAnsi"/>
          <w:i/>
          <w:iCs/>
        </w:rPr>
      </w:pPr>
      <w:r w:rsidRPr="009608E5">
        <w:rPr>
          <w:rFonts w:asciiTheme="minorHAnsi" w:hAnsiTheme="minorHAnsi" w:cstheme="minorHAnsi"/>
          <w:i/>
          <w:iCs/>
        </w:rPr>
        <w:t xml:space="preserve">En el marco del proyecto Regional RLA5080 “Fortalecimiento de la colaboración regional entre laboratorios oficiales para hacer frente a nuevos desafíos relacionados con la inocuidad de los alimentos (ARCAL Regional CLXV)”. que se ha desarrollado desde el año 2020, en coordinación con la Dirección General de Sanidad Vegetal como punto focal del proyecto, en el 2022 no se </w:t>
      </w:r>
      <w:proofErr w:type="spellStart"/>
      <w:r w:rsidRPr="009608E5">
        <w:rPr>
          <w:rFonts w:asciiTheme="minorHAnsi" w:hAnsiTheme="minorHAnsi" w:cstheme="minorHAnsi"/>
          <w:i/>
          <w:iCs/>
        </w:rPr>
        <w:t>a</w:t>
      </w:r>
      <w:proofErr w:type="spellEnd"/>
      <w:r w:rsidRPr="009608E5">
        <w:rPr>
          <w:rFonts w:asciiTheme="minorHAnsi" w:hAnsiTheme="minorHAnsi" w:cstheme="minorHAnsi"/>
          <w:i/>
          <w:iCs/>
        </w:rPr>
        <w:t xml:space="preserve"> participado en actividades en el marco de este proyecto.</w:t>
      </w:r>
    </w:p>
    <w:p w14:paraId="56856639" w14:textId="77777777" w:rsidR="009608E5" w:rsidRPr="009608E5" w:rsidRDefault="009608E5" w:rsidP="00ED44EA">
      <w:pPr>
        <w:spacing w:line="276" w:lineRule="auto"/>
        <w:jc w:val="both"/>
        <w:rPr>
          <w:rFonts w:asciiTheme="minorHAnsi" w:hAnsiTheme="minorHAnsi" w:cstheme="minorHAnsi"/>
          <w:i/>
          <w:iCs/>
        </w:rPr>
      </w:pPr>
    </w:p>
    <w:p w14:paraId="7A34FB7C" w14:textId="5E8A1F3D" w:rsidR="008C102C" w:rsidRPr="009608E5" w:rsidRDefault="008C102C" w:rsidP="00ED44EA">
      <w:pPr>
        <w:spacing w:line="276" w:lineRule="auto"/>
        <w:jc w:val="both"/>
        <w:rPr>
          <w:rFonts w:asciiTheme="minorHAnsi" w:hAnsiTheme="minorHAnsi" w:cstheme="minorHAnsi"/>
          <w:i/>
          <w:iCs/>
        </w:rPr>
      </w:pPr>
      <w:r w:rsidRPr="009608E5">
        <w:rPr>
          <w:rFonts w:asciiTheme="minorHAnsi" w:hAnsiTheme="minorHAnsi" w:cstheme="minorHAnsi"/>
          <w:i/>
          <w:iCs/>
        </w:rPr>
        <w:t xml:space="preserve">Debido a la pandemia, el proyecto no se desarrolló </w:t>
      </w:r>
      <w:r w:rsidR="00F15ECD" w:rsidRPr="009608E5">
        <w:rPr>
          <w:rFonts w:asciiTheme="minorHAnsi" w:hAnsiTheme="minorHAnsi" w:cstheme="minorHAnsi"/>
          <w:i/>
          <w:iCs/>
        </w:rPr>
        <w:t>de acuerdo con</w:t>
      </w:r>
      <w:r w:rsidRPr="009608E5">
        <w:rPr>
          <w:rFonts w:asciiTheme="minorHAnsi" w:hAnsiTheme="minorHAnsi" w:cstheme="minorHAnsi"/>
          <w:i/>
          <w:iCs/>
        </w:rPr>
        <w:t xml:space="preserve"> lo planificado, y todo lo programado cambio y en el 2022 ya no se pudo obtener los resultados esperados, considerando que todas las actividades estaban enfocadas para laboratorios.</w:t>
      </w:r>
    </w:p>
    <w:p w14:paraId="30E8B5F9" w14:textId="6A99CFF2" w:rsidR="009608E5" w:rsidRPr="009608E5" w:rsidRDefault="009608E5" w:rsidP="00ED44EA">
      <w:pPr>
        <w:spacing w:line="276" w:lineRule="auto"/>
        <w:jc w:val="both"/>
        <w:rPr>
          <w:rFonts w:asciiTheme="minorHAnsi" w:hAnsiTheme="minorHAnsi" w:cstheme="minorHAnsi"/>
          <w:b/>
          <w:bCs/>
          <w:i/>
          <w:iCs/>
        </w:rPr>
      </w:pPr>
    </w:p>
    <w:p w14:paraId="7AB46D73" w14:textId="77777777" w:rsidR="009608E5" w:rsidRPr="009608E5" w:rsidRDefault="009608E5" w:rsidP="00ED44EA">
      <w:pPr>
        <w:spacing w:line="276" w:lineRule="auto"/>
        <w:ind w:left="360" w:hanging="360"/>
        <w:rPr>
          <w:rFonts w:asciiTheme="minorHAnsi" w:hAnsiTheme="minorHAnsi" w:cstheme="minorHAnsi"/>
          <w:b/>
          <w:bCs/>
          <w:i/>
          <w:iCs/>
        </w:rPr>
      </w:pPr>
      <w:r w:rsidRPr="009608E5">
        <w:rPr>
          <w:rFonts w:asciiTheme="minorHAnsi" w:hAnsiTheme="minorHAnsi" w:cstheme="minorHAnsi"/>
          <w:b/>
          <w:bCs/>
          <w:i/>
          <w:iCs/>
        </w:rPr>
        <w:t xml:space="preserve">2.- </w:t>
      </w:r>
      <w:r w:rsidRPr="009608E5">
        <w:rPr>
          <w:rFonts w:asciiTheme="minorHAnsi" w:hAnsiTheme="minorHAnsi" w:cstheme="minorHAnsi"/>
          <w:b/>
          <w:bCs/>
          <w:i/>
          <w:iCs/>
        </w:rPr>
        <w:tab/>
        <w:t>Impacto de las actividades del proyecto en el país.</w:t>
      </w:r>
    </w:p>
    <w:p w14:paraId="76D7DA12" w14:textId="00B452F0" w:rsidR="009608E5" w:rsidRDefault="009608E5" w:rsidP="00ED44EA">
      <w:pPr>
        <w:spacing w:line="276" w:lineRule="auto"/>
        <w:jc w:val="both"/>
        <w:rPr>
          <w:rFonts w:asciiTheme="minorHAnsi" w:hAnsiTheme="minorHAnsi" w:cstheme="minorHAnsi"/>
          <w:i/>
          <w:iCs/>
        </w:rPr>
      </w:pPr>
      <w:r w:rsidRPr="009608E5">
        <w:rPr>
          <w:rFonts w:asciiTheme="minorHAnsi" w:hAnsiTheme="minorHAnsi" w:cstheme="minorHAnsi"/>
          <w:i/>
          <w:iCs/>
        </w:rPr>
        <w:t>Es importante recalcar que a través de los proyectos del OIEA el laboratorio de Residuos de Sustancias Químicas y Biológicas MAG-OIRSA del Ministerio y Agricultura y Ganadería de El Salvador se fortaleció con la donación de un software para análisis de riesgos en el 2021.</w:t>
      </w:r>
    </w:p>
    <w:p w14:paraId="20DE7A49" w14:textId="23201077" w:rsidR="00CF5312" w:rsidRDefault="00CF5312" w:rsidP="00ED44EA">
      <w:pPr>
        <w:spacing w:line="276" w:lineRule="auto"/>
        <w:jc w:val="both"/>
        <w:rPr>
          <w:rFonts w:asciiTheme="minorHAnsi" w:hAnsiTheme="minorHAnsi" w:cstheme="minorHAnsi"/>
          <w:i/>
          <w:iCs/>
        </w:rPr>
      </w:pPr>
    </w:p>
    <w:p w14:paraId="202474CE" w14:textId="31A1D8EE" w:rsidR="00F15ECD" w:rsidRDefault="00F15ECD" w:rsidP="00ED44EA">
      <w:pPr>
        <w:spacing w:line="276" w:lineRule="auto"/>
        <w:jc w:val="both"/>
        <w:rPr>
          <w:rFonts w:asciiTheme="minorHAnsi" w:hAnsiTheme="minorHAnsi" w:cstheme="minorHAnsi"/>
          <w:i/>
          <w:iCs/>
        </w:rPr>
      </w:pPr>
    </w:p>
    <w:p w14:paraId="290BF0FD" w14:textId="4A28DB2C" w:rsidR="00F15ECD" w:rsidRDefault="00F15ECD" w:rsidP="00ED44EA">
      <w:pPr>
        <w:spacing w:line="276" w:lineRule="auto"/>
        <w:jc w:val="both"/>
        <w:rPr>
          <w:rFonts w:asciiTheme="minorHAnsi" w:hAnsiTheme="minorHAnsi" w:cstheme="minorHAnsi"/>
          <w:i/>
          <w:iCs/>
        </w:rPr>
      </w:pPr>
    </w:p>
    <w:p w14:paraId="1C6D08D8" w14:textId="1DF9027D" w:rsidR="00F15ECD" w:rsidRDefault="00F15ECD" w:rsidP="00ED44EA">
      <w:pPr>
        <w:spacing w:line="276" w:lineRule="auto"/>
        <w:jc w:val="both"/>
        <w:rPr>
          <w:rFonts w:asciiTheme="minorHAnsi" w:hAnsiTheme="minorHAnsi" w:cstheme="minorHAnsi"/>
          <w:i/>
          <w:iCs/>
        </w:rPr>
      </w:pPr>
    </w:p>
    <w:p w14:paraId="74E13BD7" w14:textId="7FC19D6A" w:rsidR="00F15ECD" w:rsidRDefault="00F15ECD" w:rsidP="00ED44EA">
      <w:pPr>
        <w:spacing w:line="276" w:lineRule="auto"/>
        <w:jc w:val="both"/>
        <w:rPr>
          <w:rFonts w:asciiTheme="minorHAnsi" w:hAnsiTheme="minorHAnsi" w:cstheme="minorHAnsi"/>
          <w:i/>
          <w:iCs/>
        </w:rPr>
      </w:pPr>
    </w:p>
    <w:p w14:paraId="41C0E484" w14:textId="200B8348" w:rsidR="00F15ECD" w:rsidRDefault="00F15ECD" w:rsidP="00ED44EA">
      <w:pPr>
        <w:spacing w:line="276" w:lineRule="auto"/>
        <w:jc w:val="both"/>
        <w:rPr>
          <w:rFonts w:asciiTheme="minorHAnsi" w:hAnsiTheme="minorHAnsi" w:cstheme="minorHAnsi"/>
          <w:i/>
          <w:iCs/>
        </w:rPr>
      </w:pPr>
    </w:p>
    <w:p w14:paraId="74B82723" w14:textId="57C25C94" w:rsidR="00F15ECD" w:rsidRDefault="00F15ECD" w:rsidP="00ED44EA">
      <w:pPr>
        <w:spacing w:line="276" w:lineRule="auto"/>
        <w:jc w:val="both"/>
        <w:rPr>
          <w:rFonts w:asciiTheme="minorHAnsi" w:hAnsiTheme="minorHAnsi" w:cstheme="minorHAnsi"/>
          <w:i/>
          <w:iCs/>
        </w:rPr>
      </w:pPr>
    </w:p>
    <w:p w14:paraId="56668523" w14:textId="360E74B8" w:rsidR="00F15ECD" w:rsidRDefault="00F15ECD" w:rsidP="00ED44EA">
      <w:pPr>
        <w:spacing w:line="276" w:lineRule="auto"/>
        <w:jc w:val="both"/>
        <w:rPr>
          <w:rFonts w:asciiTheme="minorHAnsi" w:hAnsiTheme="minorHAnsi" w:cstheme="minorHAnsi"/>
          <w:i/>
          <w:iCs/>
        </w:rPr>
      </w:pPr>
    </w:p>
    <w:p w14:paraId="63A08AFD" w14:textId="77777777" w:rsidR="00F15ECD" w:rsidRDefault="00F15ECD" w:rsidP="00ED44EA">
      <w:pPr>
        <w:spacing w:line="276" w:lineRule="auto"/>
        <w:jc w:val="both"/>
        <w:rPr>
          <w:rFonts w:asciiTheme="minorHAnsi" w:hAnsiTheme="minorHAnsi" w:cstheme="minorHAnsi"/>
          <w:i/>
          <w:iCs/>
        </w:rPr>
      </w:pPr>
    </w:p>
    <w:p w14:paraId="5EDD0E46" w14:textId="63A95381" w:rsidR="00CF5312" w:rsidRDefault="00CF5312" w:rsidP="00ED44EA">
      <w:pPr>
        <w:spacing w:line="276" w:lineRule="auto"/>
        <w:ind w:left="360" w:hanging="360"/>
        <w:rPr>
          <w:rFonts w:asciiTheme="minorHAnsi" w:hAnsiTheme="minorHAnsi" w:cstheme="minorHAnsi"/>
          <w:b/>
          <w:bCs/>
          <w:i/>
          <w:iCs/>
        </w:rPr>
      </w:pPr>
      <w:r w:rsidRPr="00CF5312">
        <w:rPr>
          <w:rFonts w:asciiTheme="minorHAnsi" w:hAnsiTheme="minorHAnsi" w:cstheme="minorHAnsi"/>
          <w:b/>
          <w:bCs/>
          <w:i/>
          <w:iCs/>
        </w:rPr>
        <w:lastRenderedPageBreak/>
        <w:t>3.-</w:t>
      </w:r>
      <w:r w:rsidRPr="00CF5312">
        <w:rPr>
          <w:rFonts w:asciiTheme="minorHAnsi" w:hAnsiTheme="minorHAnsi" w:cstheme="minorHAnsi"/>
          <w:b/>
          <w:bCs/>
          <w:i/>
          <w:iCs/>
        </w:rPr>
        <w:tab/>
        <w:t>Resultados, dificultades y problemas presentados durante la marcha del proyecto</w:t>
      </w:r>
    </w:p>
    <w:p w14:paraId="71F57086" w14:textId="77777777" w:rsidR="00ED44EA" w:rsidRPr="00CF5312" w:rsidRDefault="00ED44EA" w:rsidP="00ED44EA">
      <w:pPr>
        <w:spacing w:line="276" w:lineRule="auto"/>
        <w:ind w:left="360" w:hanging="360"/>
        <w:rPr>
          <w:rFonts w:asciiTheme="minorHAnsi" w:hAnsiTheme="minorHAnsi" w:cstheme="minorHAnsi"/>
          <w:b/>
          <w:bCs/>
          <w:i/>
          <w:iCs/>
        </w:rPr>
      </w:pPr>
    </w:p>
    <w:p w14:paraId="61798A60" w14:textId="77777777" w:rsidR="00CF5312" w:rsidRPr="00CF5312" w:rsidRDefault="00CF5312" w:rsidP="00ED44EA">
      <w:pPr>
        <w:spacing w:line="276" w:lineRule="auto"/>
        <w:ind w:left="76" w:hanging="76"/>
        <w:jc w:val="both"/>
        <w:rPr>
          <w:rFonts w:asciiTheme="minorHAnsi" w:hAnsiTheme="minorHAnsi" w:cstheme="minorHAnsi"/>
          <w:b/>
          <w:i/>
          <w:iCs/>
          <w:u w:val="single"/>
        </w:rPr>
      </w:pPr>
      <w:r w:rsidRPr="00CF5312">
        <w:rPr>
          <w:rFonts w:asciiTheme="minorHAnsi" w:hAnsiTheme="minorHAnsi" w:cstheme="minorHAnsi"/>
          <w:b/>
          <w:i/>
          <w:iCs/>
          <w:u w:val="single"/>
        </w:rPr>
        <w:t>Resultados</w:t>
      </w:r>
    </w:p>
    <w:p w14:paraId="0EBE7F76" w14:textId="6FEABDC3" w:rsidR="00CF5312" w:rsidRDefault="00CF5312" w:rsidP="00ED44EA">
      <w:pPr>
        <w:spacing w:line="276" w:lineRule="auto"/>
        <w:jc w:val="both"/>
        <w:rPr>
          <w:rFonts w:asciiTheme="minorHAnsi" w:hAnsiTheme="minorHAnsi" w:cstheme="minorHAnsi"/>
          <w:i/>
          <w:iCs/>
        </w:rPr>
      </w:pPr>
      <w:r w:rsidRPr="00CF5312">
        <w:rPr>
          <w:rFonts w:asciiTheme="minorHAnsi" w:hAnsiTheme="minorHAnsi" w:cstheme="minorHAnsi"/>
          <w:i/>
          <w:iCs/>
        </w:rPr>
        <w:t>A través del proyecto el MAG fortaleció el Laboratorio de Residuos de Sustancias Químicas MAG – OIRSA.</w:t>
      </w:r>
    </w:p>
    <w:p w14:paraId="1B7ED010" w14:textId="77777777" w:rsidR="00ED44EA" w:rsidRDefault="00ED44EA" w:rsidP="00ED44EA">
      <w:pPr>
        <w:spacing w:line="276" w:lineRule="auto"/>
        <w:jc w:val="both"/>
        <w:rPr>
          <w:rFonts w:asciiTheme="minorHAnsi" w:hAnsiTheme="minorHAnsi" w:cstheme="minorHAnsi"/>
          <w:i/>
          <w:iCs/>
        </w:rPr>
      </w:pPr>
    </w:p>
    <w:p w14:paraId="6E7ED8AD" w14:textId="77777777" w:rsidR="00CF5312" w:rsidRPr="00CF5312" w:rsidRDefault="00CF5312" w:rsidP="00ED44EA">
      <w:pPr>
        <w:spacing w:line="276" w:lineRule="auto"/>
        <w:ind w:left="76" w:hanging="76"/>
        <w:jc w:val="both"/>
        <w:rPr>
          <w:rFonts w:asciiTheme="minorHAnsi" w:hAnsiTheme="minorHAnsi" w:cstheme="minorHAnsi"/>
          <w:b/>
          <w:i/>
          <w:iCs/>
          <w:u w:val="single"/>
        </w:rPr>
      </w:pPr>
      <w:r w:rsidRPr="00CF5312">
        <w:rPr>
          <w:rFonts w:asciiTheme="minorHAnsi" w:hAnsiTheme="minorHAnsi" w:cstheme="minorHAnsi"/>
          <w:b/>
          <w:i/>
          <w:iCs/>
          <w:u w:val="single"/>
        </w:rPr>
        <w:t xml:space="preserve">Dificultades y problemas </w:t>
      </w:r>
    </w:p>
    <w:p w14:paraId="134B65F4" w14:textId="6E40E686" w:rsidR="00CF5312" w:rsidRPr="00CF5312" w:rsidRDefault="00CF5312" w:rsidP="00ED44EA">
      <w:pPr>
        <w:spacing w:line="276" w:lineRule="auto"/>
        <w:jc w:val="both"/>
        <w:rPr>
          <w:rFonts w:asciiTheme="minorHAnsi" w:hAnsiTheme="minorHAnsi" w:cstheme="minorHAnsi"/>
          <w:i/>
          <w:iCs/>
        </w:rPr>
      </w:pPr>
      <w:r w:rsidRPr="00CF5312">
        <w:rPr>
          <w:rFonts w:asciiTheme="minorHAnsi" w:hAnsiTheme="minorHAnsi" w:cstheme="minorHAnsi"/>
          <w:i/>
          <w:iCs/>
        </w:rPr>
        <w:t xml:space="preserve">El proyecto se </w:t>
      </w:r>
      <w:r w:rsidR="00F15ECD" w:rsidRPr="00CF5312">
        <w:rPr>
          <w:rFonts w:asciiTheme="minorHAnsi" w:hAnsiTheme="minorHAnsi" w:cstheme="minorHAnsi"/>
          <w:i/>
          <w:iCs/>
        </w:rPr>
        <w:t>enfrentó</w:t>
      </w:r>
      <w:r w:rsidRPr="00CF5312">
        <w:rPr>
          <w:rFonts w:asciiTheme="minorHAnsi" w:hAnsiTheme="minorHAnsi" w:cstheme="minorHAnsi"/>
          <w:i/>
          <w:iCs/>
        </w:rPr>
        <w:t xml:space="preserve"> a varios factores que afectaron su desarrollo, uno de ellos es que el punto focal del proyecto </w:t>
      </w:r>
      <w:r w:rsidR="00F15ECD" w:rsidRPr="00CF5312">
        <w:rPr>
          <w:rFonts w:asciiTheme="minorHAnsi" w:hAnsiTheme="minorHAnsi" w:cstheme="minorHAnsi"/>
          <w:i/>
          <w:iCs/>
        </w:rPr>
        <w:t>debió</w:t>
      </w:r>
      <w:r w:rsidRPr="00CF5312">
        <w:rPr>
          <w:rFonts w:asciiTheme="minorHAnsi" w:hAnsiTheme="minorHAnsi" w:cstheme="minorHAnsi"/>
          <w:i/>
          <w:iCs/>
        </w:rPr>
        <w:t xml:space="preserve"> ser personal del laboratorio y no de un área técnica, lo cual limito el desarrollo, las áreas técnicas no conocen las necesidades de los laboratorios, los coordinadores del proyecto demandaban información que los puntos focales desconocían y no estaba a su alcance obtenerla.</w:t>
      </w:r>
    </w:p>
    <w:p w14:paraId="4E92F3EB" w14:textId="77777777" w:rsidR="00CF5312" w:rsidRPr="00CF5312" w:rsidRDefault="00CF5312" w:rsidP="00ED44EA">
      <w:pPr>
        <w:spacing w:line="276" w:lineRule="auto"/>
        <w:jc w:val="both"/>
        <w:rPr>
          <w:rFonts w:asciiTheme="minorHAnsi" w:hAnsiTheme="minorHAnsi" w:cstheme="minorHAnsi"/>
          <w:i/>
          <w:iCs/>
        </w:rPr>
      </w:pPr>
      <w:r w:rsidRPr="00CF5312">
        <w:rPr>
          <w:rFonts w:asciiTheme="minorHAnsi" w:hAnsiTheme="minorHAnsi" w:cstheme="minorHAnsi"/>
          <w:i/>
          <w:iCs/>
        </w:rPr>
        <w:t>La pandemia afecto la coordinación de las actividades, había personal que dejo de laborar por un tiempo y capacitaciones presenciales que estaban programadas fueron canceladas.</w:t>
      </w:r>
    </w:p>
    <w:p w14:paraId="148AC0A0" w14:textId="77777777" w:rsidR="00ED44EA" w:rsidRDefault="00ED44EA" w:rsidP="00ED44EA">
      <w:pPr>
        <w:spacing w:line="276" w:lineRule="auto"/>
        <w:ind w:left="284"/>
        <w:rPr>
          <w:rFonts w:asciiTheme="minorHAnsi" w:hAnsiTheme="minorHAnsi" w:cstheme="minorHAnsi"/>
          <w:i/>
          <w:iCs/>
        </w:rPr>
      </w:pPr>
    </w:p>
    <w:p w14:paraId="7F7F8A49" w14:textId="6B00B0C7" w:rsidR="00CF5312" w:rsidRDefault="00CF5312" w:rsidP="00ED44EA">
      <w:pPr>
        <w:spacing w:line="276" w:lineRule="auto"/>
        <w:rPr>
          <w:rFonts w:asciiTheme="minorHAnsi" w:hAnsiTheme="minorHAnsi" w:cstheme="minorHAnsi"/>
          <w:b/>
          <w:i/>
          <w:iCs/>
        </w:rPr>
      </w:pPr>
      <w:r w:rsidRPr="00CF5312">
        <w:rPr>
          <w:rFonts w:asciiTheme="minorHAnsi" w:hAnsiTheme="minorHAnsi" w:cstheme="minorHAnsi"/>
          <w:b/>
          <w:i/>
          <w:iCs/>
        </w:rPr>
        <w:t>RESUMEN EJECUTIVO</w:t>
      </w:r>
    </w:p>
    <w:p w14:paraId="27B1252B" w14:textId="3FFD9D12" w:rsidR="00CF5312" w:rsidRPr="00CF5312" w:rsidRDefault="00CF5312" w:rsidP="00ED44EA">
      <w:pPr>
        <w:spacing w:line="276" w:lineRule="auto"/>
        <w:rPr>
          <w:rFonts w:asciiTheme="minorHAnsi" w:hAnsiTheme="minorHAnsi" w:cstheme="minorHAnsi"/>
          <w:b/>
          <w:i/>
          <w:iCs/>
        </w:rPr>
      </w:pPr>
      <w:r w:rsidRPr="00CF5312">
        <w:rPr>
          <w:rFonts w:asciiTheme="minorHAnsi" w:hAnsiTheme="minorHAnsi" w:cstheme="minorHAnsi"/>
          <w:i/>
          <w:iCs/>
        </w:rPr>
        <w:tab/>
      </w:r>
    </w:p>
    <w:p w14:paraId="51EBA5FB" w14:textId="77777777" w:rsidR="00CF5312" w:rsidRPr="00CF5312" w:rsidRDefault="00CF5312" w:rsidP="005D4499">
      <w:pPr>
        <w:numPr>
          <w:ilvl w:val="0"/>
          <w:numId w:val="1"/>
        </w:numPr>
        <w:tabs>
          <w:tab w:val="clear" w:pos="360"/>
          <w:tab w:val="num" w:pos="0"/>
          <w:tab w:val="num" w:pos="720"/>
        </w:tabs>
        <w:spacing w:line="276" w:lineRule="auto"/>
        <w:jc w:val="both"/>
        <w:rPr>
          <w:rFonts w:asciiTheme="minorHAnsi" w:hAnsiTheme="minorHAnsi" w:cstheme="minorHAnsi"/>
          <w:i/>
          <w:iCs/>
        </w:rPr>
      </w:pPr>
      <w:r w:rsidRPr="00CF5312">
        <w:rPr>
          <w:rFonts w:asciiTheme="minorHAnsi" w:hAnsiTheme="minorHAnsi" w:cstheme="minorHAnsi"/>
          <w:i/>
          <w:iCs/>
        </w:rPr>
        <w:t>Participación del coordinador de proyecto (Reuniones de coordinación, talleres, y grupos de trabajo).</w:t>
      </w:r>
    </w:p>
    <w:p w14:paraId="584B7356" w14:textId="77777777" w:rsidR="00CF5312" w:rsidRPr="00CF5312" w:rsidRDefault="00CF5312" w:rsidP="00ED44EA">
      <w:pPr>
        <w:spacing w:line="276" w:lineRule="auto"/>
        <w:ind w:left="345"/>
        <w:rPr>
          <w:rFonts w:asciiTheme="minorHAnsi" w:hAnsiTheme="minorHAnsi" w:cstheme="minorHAnsi"/>
          <w:i/>
          <w:iCs/>
        </w:rPr>
      </w:pPr>
    </w:p>
    <w:p w14:paraId="61948C52" w14:textId="77777777" w:rsidR="00CF5312" w:rsidRPr="00CF5312" w:rsidRDefault="00CF5312" w:rsidP="00ED44EA">
      <w:pPr>
        <w:spacing w:line="276" w:lineRule="auto"/>
        <w:jc w:val="both"/>
        <w:rPr>
          <w:rFonts w:asciiTheme="minorHAnsi" w:hAnsiTheme="minorHAnsi" w:cstheme="minorHAnsi"/>
          <w:i/>
          <w:iCs/>
        </w:rPr>
      </w:pPr>
      <w:r w:rsidRPr="00CF5312">
        <w:rPr>
          <w:rFonts w:asciiTheme="minorHAnsi" w:hAnsiTheme="minorHAnsi" w:cstheme="minorHAnsi"/>
          <w:i/>
          <w:iCs/>
        </w:rPr>
        <w:t>Las participaciones del coordinador del proyecto tanto de reuniones, talleres y grupos de trabajo fueron escasas, debido a que los temas a tratar en su mayoría eran de trabajo y de actividades meramente de laboratorio, y los coordinadores son de áreas técnicas. Adicional a eso por estar en otras actividades se dificultaba la participación.</w:t>
      </w:r>
    </w:p>
    <w:p w14:paraId="1AD81D14" w14:textId="77777777" w:rsidR="00CF5312" w:rsidRPr="00CF5312" w:rsidRDefault="00CF5312" w:rsidP="00ED44EA">
      <w:pPr>
        <w:spacing w:line="276" w:lineRule="auto"/>
        <w:rPr>
          <w:rFonts w:asciiTheme="minorHAnsi" w:hAnsiTheme="minorHAnsi" w:cstheme="minorHAnsi"/>
          <w:i/>
          <w:iCs/>
          <w:highlight w:val="yellow"/>
        </w:rPr>
      </w:pPr>
    </w:p>
    <w:p w14:paraId="6FE04255" w14:textId="77777777" w:rsidR="00CF5312" w:rsidRPr="00CF5312" w:rsidRDefault="00CF5312" w:rsidP="005D4499">
      <w:pPr>
        <w:numPr>
          <w:ilvl w:val="0"/>
          <w:numId w:val="1"/>
        </w:numPr>
        <w:tabs>
          <w:tab w:val="clear" w:pos="360"/>
          <w:tab w:val="num" w:pos="0"/>
          <w:tab w:val="num" w:pos="720"/>
        </w:tabs>
        <w:spacing w:line="276" w:lineRule="auto"/>
        <w:jc w:val="both"/>
        <w:rPr>
          <w:rFonts w:asciiTheme="minorHAnsi" w:hAnsiTheme="minorHAnsi" w:cstheme="minorHAnsi"/>
          <w:i/>
          <w:iCs/>
        </w:rPr>
      </w:pPr>
      <w:r w:rsidRPr="00CF5312">
        <w:rPr>
          <w:rFonts w:asciiTheme="minorHAnsi" w:hAnsiTheme="minorHAnsi" w:cstheme="minorHAnsi"/>
          <w:i/>
          <w:iCs/>
        </w:rPr>
        <w:t>Recursos aportados por el país al proyecto (incluye la estimación detallada según tabla de indicadores financieros en especie).</w:t>
      </w:r>
    </w:p>
    <w:p w14:paraId="6D907A08" w14:textId="77777777" w:rsidR="007E4962" w:rsidRDefault="00CF5312" w:rsidP="007E4962">
      <w:pPr>
        <w:tabs>
          <w:tab w:val="num" w:pos="720"/>
        </w:tabs>
        <w:spacing w:line="276" w:lineRule="auto"/>
        <w:jc w:val="both"/>
        <w:rPr>
          <w:rFonts w:asciiTheme="minorHAnsi" w:hAnsiTheme="minorHAnsi" w:cstheme="minorHAnsi"/>
          <w:i/>
          <w:iCs/>
        </w:rPr>
      </w:pPr>
      <w:r w:rsidRPr="00CF5312">
        <w:rPr>
          <w:rFonts w:asciiTheme="minorHAnsi" w:hAnsiTheme="minorHAnsi" w:cstheme="minorHAnsi"/>
          <w:i/>
          <w:iCs/>
        </w:rPr>
        <w:t>Para este proyecto el país no realizo aportes financieros en especie.</w:t>
      </w:r>
    </w:p>
    <w:p w14:paraId="3EC0D233" w14:textId="77777777" w:rsidR="007E4962" w:rsidRDefault="007E4962" w:rsidP="007E4962">
      <w:pPr>
        <w:tabs>
          <w:tab w:val="num" w:pos="720"/>
        </w:tabs>
        <w:spacing w:line="276" w:lineRule="auto"/>
        <w:jc w:val="both"/>
        <w:rPr>
          <w:rFonts w:asciiTheme="minorHAnsi" w:hAnsiTheme="minorHAnsi" w:cstheme="minorHAnsi"/>
          <w:i/>
          <w:iCs/>
        </w:rPr>
      </w:pPr>
    </w:p>
    <w:p w14:paraId="74E67646" w14:textId="27C6674F" w:rsidR="00D41E24" w:rsidRPr="007E4962" w:rsidRDefault="007E4962" w:rsidP="007E4962">
      <w:pPr>
        <w:tabs>
          <w:tab w:val="num" w:pos="720"/>
        </w:tabs>
        <w:spacing w:line="276" w:lineRule="auto"/>
        <w:jc w:val="both"/>
        <w:rPr>
          <w:rFonts w:asciiTheme="minorHAnsi" w:hAnsiTheme="minorHAnsi" w:cstheme="minorHAnsi"/>
          <w:b/>
          <w:bCs/>
          <w:i/>
          <w:iCs/>
        </w:rPr>
      </w:pPr>
      <w:r w:rsidRPr="007E4962">
        <w:rPr>
          <w:rFonts w:asciiTheme="minorHAnsi" w:hAnsiTheme="minorHAnsi" w:cstheme="minorHAnsi"/>
          <w:b/>
          <w:bCs/>
          <w:i/>
          <w:iCs/>
        </w:rPr>
        <w:t>2.</w:t>
      </w:r>
      <w:r w:rsidR="00D41E24" w:rsidRPr="007E4962">
        <w:rPr>
          <w:rFonts w:asciiTheme="minorHAnsi" w:hAnsiTheme="minorHAnsi" w:cstheme="minorHAnsi"/>
          <w:b/>
          <w:bCs/>
          <w:i/>
          <w:iCs/>
        </w:rPr>
        <w:t>IMPACTO DE LAS ACTIVIDADES DE PROYECTO EN EL PAÍS</w:t>
      </w:r>
      <w:r w:rsidR="00D41E24" w:rsidRPr="007E4962">
        <w:rPr>
          <w:rFonts w:asciiTheme="minorHAnsi" w:hAnsiTheme="minorHAnsi" w:cstheme="minorHAnsi"/>
          <w:b/>
          <w:bCs/>
          <w:i/>
          <w:iCs/>
        </w:rPr>
        <w:br/>
      </w:r>
    </w:p>
    <w:p w14:paraId="642A2B9A" w14:textId="4AD88E20" w:rsidR="00D41E24" w:rsidRDefault="00D41E24" w:rsidP="00D41E24">
      <w:pPr>
        <w:tabs>
          <w:tab w:val="num" w:pos="0"/>
        </w:tabs>
        <w:spacing w:after="120" w:line="276" w:lineRule="auto"/>
        <w:jc w:val="both"/>
        <w:rPr>
          <w:rFonts w:asciiTheme="minorHAnsi" w:hAnsiTheme="minorHAnsi" w:cstheme="minorHAnsi"/>
          <w:i/>
          <w:iCs/>
        </w:rPr>
      </w:pPr>
      <w:r w:rsidRPr="00D41E24">
        <w:rPr>
          <w:rFonts w:asciiTheme="minorHAnsi" w:hAnsiTheme="minorHAnsi" w:cstheme="minorHAnsi"/>
          <w:i/>
          <w:iCs/>
        </w:rPr>
        <w:t>Para el Laboratorio de Residuos y Sustancias Químicas MAG- OIRSA se fortaleció con la donación de un software para análisis de riesgos el cual nos permite registrar y sistematizar los resultados de los análisis.</w:t>
      </w:r>
    </w:p>
    <w:p w14:paraId="70D14DBE" w14:textId="28A07659" w:rsidR="00F15ECD" w:rsidRDefault="00F15ECD" w:rsidP="00D41E24">
      <w:pPr>
        <w:tabs>
          <w:tab w:val="num" w:pos="0"/>
        </w:tabs>
        <w:spacing w:after="120" w:line="276" w:lineRule="auto"/>
        <w:jc w:val="both"/>
        <w:rPr>
          <w:rFonts w:asciiTheme="minorHAnsi" w:hAnsiTheme="minorHAnsi" w:cstheme="minorHAnsi"/>
          <w:i/>
          <w:iCs/>
        </w:rPr>
      </w:pPr>
    </w:p>
    <w:p w14:paraId="2EE905C8" w14:textId="3C8F8E24" w:rsidR="00F15ECD" w:rsidRDefault="00F15ECD" w:rsidP="00D41E24">
      <w:pPr>
        <w:tabs>
          <w:tab w:val="num" w:pos="0"/>
        </w:tabs>
        <w:spacing w:after="120" w:line="276" w:lineRule="auto"/>
        <w:jc w:val="both"/>
        <w:rPr>
          <w:rFonts w:asciiTheme="minorHAnsi" w:hAnsiTheme="minorHAnsi" w:cstheme="minorHAnsi"/>
          <w:i/>
          <w:iCs/>
        </w:rPr>
      </w:pPr>
    </w:p>
    <w:p w14:paraId="6A4CD5AA" w14:textId="20ADCBC0" w:rsidR="00F15ECD" w:rsidRDefault="00F15ECD" w:rsidP="00D41E24">
      <w:pPr>
        <w:tabs>
          <w:tab w:val="num" w:pos="0"/>
        </w:tabs>
        <w:spacing w:after="120" w:line="276" w:lineRule="auto"/>
        <w:jc w:val="both"/>
        <w:rPr>
          <w:rFonts w:asciiTheme="minorHAnsi" w:hAnsiTheme="minorHAnsi" w:cstheme="minorHAnsi"/>
          <w:i/>
          <w:iCs/>
        </w:rPr>
      </w:pPr>
    </w:p>
    <w:p w14:paraId="466E5B4B" w14:textId="77777777" w:rsidR="00F15ECD" w:rsidRPr="00D41E24" w:rsidRDefault="00F15ECD" w:rsidP="00D41E24">
      <w:pPr>
        <w:tabs>
          <w:tab w:val="num" w:pos="0"/>
        </w:tabs>
        <w:spacing w:after="120" w:line="276" w:lineRule="auto"/>
        <w:jc w:val="both"/>
        <w:rPr>
          <w:rFonts w:asciiTheme="minorHAnsi" w:hAnsiTheme="minorHAnsi" w:cstheme="minorHAnsi"/>
          <w:i/>
          <w:iCs/>
        </w:rPr>
      </w:pPr>
    </w:p>
    <w:p w14:paraId="40D7B193" w14:textId="793F1DB6" w:rsidR="00D41E24" w:rsidRPr="00D41E24" w:rsidRDefault="00D41E24" w:rsidP="00D41E24">
      <w:pPr>
        <w:tabs>
          <w:tab w:val="num" w:pos="0"/>
        </w:tabs>
        <w:spacing w:after="120" w:line="276" w:lineRule="auto"/>
        <w:jc w:val="both"/>
        <w:rPr>
          <w:rFonts w:asciiTheme="minorHAnsi" w:hAnsiTheme="minorHAnsi" w:cstheme="minorHAnsi"/>
          <w:i/>
          <w:iCs/>
        </w:rPr>
      </w:pPr>
      <w:r w:rsidRPr="00D41E24">
        <w:rPr>
          <w:rFonts w:asciiTheme="minorHAnsi" w:hAnsiTheme="minorHAnsi" w:cstheme="minorHAnsi"/>
          <w:b/>
          <w:i/>
          <w:iCs/>
        </w:rPr>
        <w:lastRenderedPageBreak/>
        <w:t>3.</w:t>
      </w:r>
      <w:r w:rsidR="007E4962">
        <w:rPr>
          <w:rFonts w:asciiTheme="minorHAnsi" w:hAnsiTheme="minorHAnsi" w:cstheme="minorHAnsi"/>
          <w:b/>
          <w:i/>
          <w:iCs/>
        </w:rPr>
        <w:t xml:space="preserve"> </w:t>
      </w:r>
      <w:r w:rsidRPr="00D41E24">
        <w:rPr>
          <w:rFonts w:asciiTheme="minorHAnsi" w:hAnsiTheme="minorHAnsi" w:cstheme="minorHAnsi"/>
          <w:b/>
          <w:i/>
          <w:iCs/>
        </w:rPr>
        <w:t>RESULTADOS</w:t>
      </w:r>
    </w:p>
    <w:p w14:paraId="2DC42D32" w14:textId="77777777" w:rsidR="00D41E24" w:rsidRPr="00D41E24" w:rsidRDefault="00D41E24" w:rsidP="00D41E24">
      <w:pPr>
        <w:tabs>
          <w:tab w:val="num" w:pos="0"/>
        </w:tabs>
        <w:spacing w:after="120" w:line="276" w:lineRule="auto"/>
        <w:jc w:val="both"/>
        <w:rPr>
          <w:rFonts w:asciiTheme="minorHAnsi" w:hAnsiTheme="minorHAnsi" w:cstheme="minorHAnsi"/>
          <w:b/>
          <w:i/>
          <w:iCs/>
        </w:rPr>
      </w:pPr>
      <w:r w:rsidRPr="00D41E24">
        <w:rPr>
          <w:rFonts w:asciiTheme="minorHAnsi" w:hAnsiTheme="minorHAnsi" w:cstheme="minorHAnsi"/>
          <w:b/>
          <w:i/>
          <w:iCs/>
        </w:rPr>
        <w:t>A.- DIFICULTADES Y PROBLEMAS PRESENTADOS DURANTE LA MARCHA DEL PROYECTO</w:t>
      </w:r>
    </w:p>
    <w:p w14:paraId="5A069401" w14:textId="77777777" w:rsidR="00D41E24" w:rsidRPr="00D41E24" w:rsidRDefault="00D41E24" w:rsidP="00D41E24">
      <w:pPr>
        <w:tabs>
          <w:tab w:val="num" w:pos="0"/>
        </w:tabs>
        <w:spacing w:after="120" w:line="276" w:lineRule="auto"/>
        <w:jc w:val="both"/>
        <w:rPr>
          <w:rFonts w:asciiTheme="minorHAnsi" w:hAnsiTheme="minorHAnsi" w:cstheme="minorHAnsi"/>
          <w:bCs/>
          <w:i/>
          <w:iCs/>
        </w:rPr>
      </w:pPr>
      <w:r w:rsidRPr="00D41E24">
        <w:rPr>
          <w:rFonts w:asciiTheme="minorHAnsi" w:hAnsiTheme="minorHAnsi" w:cstheme="minorHAnsi"/>
          <w:bCs/>
          <w:i/>
          <w:iCs/>
        </w:rPr>
        <w:t>El principal problema de los proyectos es que no son diseñados a la realidad nuestra y muchas de las actividades no encajan a la realidad del país, las plataformas de registro a las capacitaciones son complicadas y muchas veces no se pudo realizar el registro de los participantes.</w:t>
      </w:r>
    </w:p>
    <w:p w14:paraId="4968D715" w14:textId="77777777" w:rsidR="00D41E24" w:rsidRPr="00D41E24" w:rsidRDefault="00D41E24" w:rsidP="00D41E24">
      <w:pPr>
        <w:tabs>
          <w:tab w:val="num" w:pos="0"/>
        </w:tabs>
        <w:spacing w:after="120" w:line="276" w:lineRule="auto"/>
        <w:jc w:val="both"/>
        <w:rPr>
          <w:rFonts w:asciiTheme="minorHAnsi" w:hAnsiTheme="minorHAnsi" w:cstheme="minorHAnsi"/>
          <w:bCs/>
          <w:i/>
          <w:iCs/>
        </w:rPr>
      </w:pPr>
      <w:r w:rsidRPr="00D41E24">
        <w:rPr>
          <w:rFonts w:asciiTheme="minorHAnsi" w:hAnsiTheme="minorHAnsi" w:cstheme="minorHAnsi"/>
          <w:bCs/>
          <w:i/>
          <w:iCs/>
        </w:rPr>
        <w:t>Factores como el idioma del contenido de alguna información y los horarios para algunas actividades dificulto el logro de los objetivos esperados.</w:t>
      </w:r>
    </w:p>
    <w:p w14:paraId="2A81994D" w14:textId="77777777" w:rsidR="00CF5312" w:rsidRPr="008C102C" w:rsidRDefault="00CF5312" w:rsidP="00ED44EA">
      <w:pPr>
        <w:tabs>
          <w:tab w:val="left" w:pos="-720"/>
        </w:tabs>
        <w:suppressAutoHyphens/>
        <w:spacing w:before="120" w:after="120" w:line="276" w:lineRule="auto"/>
        <w:jc w:val="both"/>
        <w:rPr>
          <w:rFonts w:asciiTheme="minorHAnsi" w:hAnsiTheme="minorHAnsi" w:cstheme="minorHAnsi"/>
          <w:b/>
          <w:i/>
          <w:iCs/>
        </w:rPr>
      </w:pPr>
      <w:r w:rsidRPr="008C102C">
        <w:rPr>
          <w:rFonts w:asciiTheme="minorHAnsi" w:hAnsiTheme="minorHAnsi" w:cstheme="minorHAnsi"/>
          <w:b/>
          <w:i/>
          <w:iCs/>
        </w:rPr>
        <w:t>Proyecto RLA5081 “Mejora de las capacidades regionales de pruebas y programas de monitoreo de residuos/contaminantes en alimentos utilizando técnicas nucleares/isotópicas y complementarias”</w:t>
      </w:r>
    </w:p>
    <w:p w14:paraId="48E2F06B" w14:textId="77777777" w:rsidR="00CF5312" w:rsidRPr="008C102C" w:rsidRDefault="00CF5312" w:rsidP="00ED44EA">
      <w:pPr>
        <w:tabs>
          <w:tab w:val="left" w:pos="-720"/>
        </w:tabs>
        <w:suppressAutoHyphens/>
        <w:spacing w:before="120" w:after="120" w:line="276" w:lineRule="auto"/>
        <w:jc w:val="both"/>
        <w:rPr>
          <w:rFonts w:asciiTheme="minorHAnsi" w:hAnsiTheme="minorHAnsi" w:cstheme="minorHAnsi"/>
          <w:bCs/>
          <w:i/>
          <w:iCs/>
        </w:rPr>
      </w:pPr>
      <w:r w:rsidRPr="008C102C">
        <w:rPr>
          <w:rFonts w:asciiTheme="minorHAnsi" w:hAnsiTheme="minorHAnsi" w:cstheme="minorHAnsi"/>
          <w:b/>
          <w:i/>
          <w:iCs/>
        </w:rPr>
        <w:t xml:space="preserve">Institución Contraparte: </w:t>
      </w:r>
      <w:r w:rsidRPr="008C102C">
        <w:rPr>
          <w:rFonts w:asciiTheme="minorHAnsi" w:hAnsiTheme="minorHAnsi" w:cstheme="minorHAnsi"/>
          <w:bCs/>
          <w:i/>
          <w:iCs/>
        </w:rPr>
        <w:t>Ministerio de Agricultura y Ganadería</w:t>
      </w:r>
    </w:p>
    <w:p w14:paraId="452E23B8" w14:textId="77777777" w:rsidR="00CF5312" w:rsidRPr="008C102C" w:rsidRDefault="00CF5312" w:rsidP="00ED44EA">
      <w:pPr>
        <w:tabs>
          <w:tab w:val="left" w:pos="-720"/>
        </w:tabs>
        <w:suppressAutoHyphens/>
        <w:spacing w:before="120" w:after="120" w:line="276" w:lineRule="auto"/>
        <w:jc w:val="both"/>
        <w:rPr>
          <w:rFonts w:asciiTheme="minorHAnsi" w:hAnsiTheme="minorHAnsi" w:cstheme="minorHAnsi"/>
          <w:b/>
          <w:i/>
          <w:iCs/>
        </w:rPr>
      </w:pPr>
      <w:r w:rsidRPr="008C102C">
        <w:rPr>
          <w:rFonts w:asciiTheme="minorHAnsi" w:hAnsiTheme="minorHAnsi" w:cstheme="minorHAnsi"/>
          <w:b/>
          <w:i/>
          <w:iCs/>
        </w:rPr>
        <w:t xml:space="preserve">Coordinadores de Proyecto: </w:t>
      </w:r>
    </w:p>
    <w:p w14:paraId="161D246F" w14:textId="6EF2FC37" w:rsidR="00CF5312" w:rsidRPr="008C102C" w:rsidRDefault="00F15ECD" w:rsidP="00ED44EA">
      <w:pPr>
        <w:tabs>
          <w:tab w:val="left" w:pos="-720"/>
        </w:tabs>
        <w:suppressAutoHyphens/>
        <w:spacing w:before="120" w:after="120" w:line="276" w:lineRule="auto"/>
        <w:jc w:val="both"/>
        <w:rPr>
          <w:rFonts w:asciiTheme="minorHAnsi" w:hAnsiTheme="minorHAnsi" w:cstheme="minorHAnsi"/>
          <w:bCs/>
          <w:i/>
          <w:iCs/>
        </w:rPr>
      </w:pPr>
      <w:r w:rsidRPr="008C102C">
        <w:rPr>
          <w:rFonts w:asciiTheme="minorHAnsi" w:hAnsiTheme="minorHAnsi" w:cstheme="minorHAnsi"/>
          <w:bCs/>
          <w:i/>
          <w:iCs/>
        </w:rPr>
        <w:t>Douglas</w:t>
      </w:r>
      <w:r w:rsidR="00CF5312" w:rsidRPr="008C102C">
        <w:rPr>
          <w:rFonts w:asciiTheme="minorHAnsi" w:hAnsiTheme="minorHAnsi" w:cstheme="minorHAnsi"/>
          <w:bCs/>
          <w:i/>
          <w:iCs/>
        </w:rPr>
        <w:t xml:space="preserve"> Navarro, Jefe División de Vigilancia y Certificación de Producción Agrícola</w:t>
      </w:r>
    </w:p>
    <w:p w14:paraId="770B80F3" w14:textId="1122077E" w:rsidR="00CF5312" w:rsidRPr="008C102C" w:rsidRDefault="00CF5312" w:rsidP="00ED44EA">
      <w:pPr>
        <w:tabs>
          <w:tab w:val="left" w:pos="-720"/>
        </w:tabs>
        <w:suppressAutoHyphens/>
        <w:spacing w:before="120" w:after="120" w:line="276" w:lineRule="auto"/>
        <w:jc w:val="both"/>
        <w:rPr>
          <w:rFonts w:asciiTheme="minorHAnsi" w:hAnsiTheme="minorHAnsi" w:cstheme="minorHAnsi"/>
          <w:bCs/>
          <w:i/>
          <w:iCs/>
        </w:rPr>
      </w:pPr>
      <w:r w:rsidRPr="008C102C">
        <w:rPr>
          <w:rFonts w:asciiTheme="minorHAnsi" w:hAnsiTheme="minorHAnsi" w:cstheme="minorHAnsi"/>
          <w:bCs/>
          <w:i/>
          <w:iCs/>
        </w:rPr>
        <w:t>José Fernando Maldonado, Coordinador Área de Inocuidad de Alimentos y Agricultura Orgánica.</w:t>
      </w:r>
    </w:p>
    <w:p w14:paraId="2A992F04" w14:textId="77777777" w:rsidR="00430756" w:rsidRPr="00430756" w:rsidRDefault="00430756" w:rsidP="00ED44EA">
      <w:pPr>
        <w:spacing w:line="276" w:lineRule="auto"/>
        <w:ind w:left="360" w:hanging="360"/>
        <w:rPr>
          <w:rFonts w:asciiTheme="minorHAnsi" w:hAnsiTheme="minorHAnsi" w:cstheme="minorHAnsi"/>
          <w:b/>
          <w:i/>
          <w:iCs/>
        </w:rPr>
      </w:pPr>
      <w:r w:rsidRPr="00430756">
        <w:rPr>
          <w:rFonts w:asciiTheme="minorHAnsi" w:hAnsiTheme="minorHAnsi" w:cstheme="minorHAnsi"/>
          <w:b/>
          <w:i/>
          <w:iCs/>
        </w:rPr>
        <w:t>1.-</w:t>
      </w:r>
      <w:r w:rsidRPr="00430756">
        <w:rPr>
          <w:rFonts w:asciiTheme="minorHAnsi" w:hAnsiTheme="minorHAnsi" w:cstheme="minorHAnsi"/>
          <w:b/>
          <w:i/>
          <w:iCs/>
        </w:rPr>
        <w:tab/>
        <w:t>Resumen Ejecutivo</w:t>
      </w:r>
    </w:p>
    <w:p w14:paraId="51AD7B0D" w14:textId="77777777" w:rsidR="00430756" w:rsidRP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En el marco del proyecto Regional RLA5081 Mejora de las capacidades regionales de análisis y los programas de vigilancia de residuos/contaminantes en los alimentos mediante técnicas nucleares/isotópicas y complementarias (ARCAL CLXX) que se ha desarrollado desde el año 2020 al 2022, en coordinación con la Dirección General de Sanidad Vegetal como punto focal del proyecto.</w:t>
      </w:r>
    </w:p>
    <w:p w14:paraId="07569052" w14:textId="77777777" w:rsidR="00430756" w:rsidRP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 Debido a la pandemia, Los avances en los proyectos han sido muy escasos, que ha dificultado en gran medida poder desarrollar las actividades programadas por este proyecto, como son capacitaciones y otras actividades programadas que se vieron afectadas.</w:t>
      </w:r>
    </w:p>
    <w:p w14:paraId="1EEB512A" w14:textId="77777777" w:rsidR="00430756" w:rsidRP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Es importante recalcar que a través de los proyectos del OIEA el laboratorio de Residuos de Sustancias Químicas y Biológicas MAG-OIRSA del Ministerio y Agricultura y Ganadería de El Salvador se fortaleció con la donación de equipo y materiales con un valor de 10,652.2 euros.</w:t>
      </w:r>
    </w:p>
    <w:p w14:paraId="449574A6" w14:textId="77777777" w:rsidR="00430756" w:rsidRPr="00430756" w:rsidRDefault="00430756" w:rsidP="00ED44EA">
      <w:pPr>
        <w:spacing w:line="276" w:lineRule="auto"/>
        <w:jc w:val="both"/>
        <w:rPr>
          <w:rFonts w:asciiTheme="minorHAnsi" w:hAnsiTheme="minorHAnsi" w:cstheme="minorHAnsi"/>
          <w:i/>
          <w:iCs/>
        </w:rPr>
      </w:pPr>
    </w:p>
    <w:p w14:paraId="34A8ED94" w14:textId="77777777" w:rsidR="00430756" w:rsidRPr="00430756" w:rsidRDefault="00430756" w:rsidP="00ED44EA">
      <w:pPr>
        <w:spacing w:line="276" w:lineRule="auto"/>
        <w:ind w:left="360" w:hanging="360"/>
        <w:rPr>
          <w:rFonts w:asciiTheme="minorHAnsi" w:hAnsiTheme="minorHAnsi" w:cstheme="minorHAnsi"/>
          <w:b/>
          <w:i/>
          <w:iCs/>
        </w:rPr>
      </w:pPr>
      <w:r w:rsidRPr="00430756">
        <w:rPr>
          <w:rFonts w:asciiTheme="minorHAnsi" w:hAnsiTheme="minorHAnsi" w:cstheme="minorHAnsi"/>
          <w:b/>
          <w:i/>
          <w:iCs/>
        </w:rPr>
        <w:t xml:space="preserve">2.- </w:t>
      </w:r>
      <w:r w:rsidRPr="00430756">
        <w:rPr>
          <w:rFonts w:asciiTheme="minorHAnsi" w:hAnsiTheme="minorHAnsi" w:cstheme="minorHAnsi"/>
          <w:b/>
          <w:i/>
          <w:iCs/>
        </w:rPr>
        <w:tab/>
        <w:t>Impacto de las actividades del proyecto en el país.</w:t>
      </w:r>
    </w:p>
    <w:p w14:paraId="4FAF2879" w14:textId="2957FBB2" w:rsid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Debido a la pandemia el proyecto no ha tenido los resultados esperados especialmente en los procesos de capacitación del personal, en cambio el Laboratorio de Residuos de Sustancias Químicas y Biológicas fue fortalecimiento con equipo y materiales el cual le permitirá mejorar sus procesos de análisis.</w:t>
      </w:r>
    </w:p>
    <w:p w14:paraId="2F5FAC37" w14:textId="77777777" w:rsidR="00E376D2" w:rsidRPr="00430756" w:rsidRDefault="00E376D2" w:rsidP="00ED44EA">
      <w:pPr>
        <w:spacing w:line="276" w:lineRule="auto"/>
        <w:jc w:val="both"/>
        <w:rPr>
          <w:rFonts w:asciiTheme="minorHAnsi" w:hAnsiTheme="minorHAnsi" w:cstheme="minorHAnsi"/>
          <w:i/>
          <w:iCs/>
        </w:rPr>
      </w:pPr>
    </w:p>
    <w:p w14:paraId="341FDBEB" w14:textId="77777777" w:rsidR="00430756" w:rsidRPr="00430756" w:rsidRDefault="00430756" w:rsidP="00ED44EA">
      <w:pPr>
        <w:spacing w:line="276" w:lineRule="auto"/>
        <w:rPr>
          <w:rFonts w:asciiTheme="minorHAnsi" w:hAnsiTheme="minorHAnsi" w:cstheme="minorHAnsi"/>
          <w:i/>
          <w:iCs/>
        </w:rPr>
      </w:pPr>
    </w:p>
    <w:p w14:paraId="45449FFC" w14:textId="77777777" w:rsidR="00430756" w:rsidRPr="00430756" w:rsidRDefault="00430756" w:rsidP="00ED44EA">
      <w:pPr>
        <w:spacing w:line="276" w:lineRule="auto"/>
        <w:ind w:left="360" w:hanging="360"/>
        <w:rPr>
          <w:rFonts w:asciiTheme="minorHAnsi" w:hAnsiTheme="minorHAnsi" w:cstheme="minorHAnsi"/>
          <w:b/>
          <w:bCs/>
          <w:i/>
          <w:iCs/>
        </w:rPr>
      </w:pPr>
      <w:r w:rsidRPr="00430756">
        <w:rPr>
          <w:rFonts w:asciiTheme="minorHAnsi" w:hAnsiTheme="minorHAnsi" w:cstheme="minorHAnsi"/>
          <w:b/>
          <w:bCs/>
          <w:i/>
          <w:iCs/>
        </w:rPr>
        <w:lastRenderedPageBreak/>
        <w:t>3.-</w:t>
      </w:r>
      <w:r w:rsidRPr="00430756">
        <w:rPr>
          <w:rFonts w:asciiTheme="minorHAnsi" w:hAnsiTheme="minorHAnsi" w:cstheme="minorHAnsi"/>
          <w:b/>
          <w:bCs/>
          <w:i/>
          <w:iCs/>
        </w:rPr>
        <w:tab/>
        <w:t>Resultados, dificultades y problemas presentados durante la marcha del proyecto</w:t>
      </w:r>
    </w:p>
    <w:p w14:paraId="3B456E10" w14:textId="77777777" w:rsidR="00ED44EA" w:rsidRDefault="00ED44EA" w:rsidP="00ED44EA">
      <w:pPr>
        <w:spacing w:line="276" w:lineRule="auto"/>
        <w:ind w:left="360" w:hanging="76"/>
        <w:jc w:val="both"/>
        <w:rPr>
          <w:rFonts w:asciiTheme="minorHAnsi" w:hAnsiTheme="minorHAnsi" w:cstheme="minorHAnsi"/>
          <w:b/>
          <w:i/>
          <w:iCs/>
          <w:u w:val="single"/>
        </w:rPr>
      </w:pPr>
    </w:p>
    <w:p w14:paraId="74BA69AD" w14:textId="2A0C7731" w:rsidR="00430756" w:rsidRPr="00ED44EA" w:rsidRDefault="00430756" w:rsidP="00ED44EA">
      <w:pPr>
        <w:spacing w:line="276" w:lineRule="auto"/>
        <w:ind w:left="76" w:hanging="76"/>
        <w:jc w:val="both"/>
        <w:rPr>
          <w:rFonts w:asciiTheme="minorHAnsi" w:hAnsiTheme="minorHAnsi" w:cstheme="minorHAnsi"/>
          <w:b/>
          <w:i/>
          <w:iCs/>
          <w:u w:val="single"/>
        </w:rPr>
      </w:pPr>
      <w:r w:rsidRPr="00ED44EA">
        <w:rPr>
          <w:rFonts w:asciiTheme="minorHAnsi" w:hAnsiTheme="minorHAnsi" w:cstheme="minorHAnsi"/>
          <w:b/>
          <w:i/>
          <w:iCs/>
          <w:u w:val="single"/>
        </w:rPr>
        <w:t>Resultados</w:t>
      </w:r>
    </w:p>
    <w:p w14:paraId="2E74F79A" w14:textId="77777777" w:rsidR="00430756" w:rsidRP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El Laboratorio de Residuos de Sustancias Químicas y Biológicas ha recibido equipo y materiales de parte del proyecto el cual le permitirá mejorar sus procesos de análisis de muestras.</w:t>
      </w:r>
    </w:p>
    <w:p w14:paraId="584B9C32" w14:textId="77777777" w:rsidR="00430756" w:rsidRPr="00430756" w:rsidRDefault="00430756" w:rsidP="00ED44EA">
      <w:pPr>
        <w:spacing w:line="276" w:lineRule="auto"/>
        <w:ind w:left="360" w:hanging="76"/>
        <w:jc w:val="both"/>
        <w:rPr>
          <w:rFonts w:asciiTheme="minorHAnsi" w:hAnsiTheme="minorHAnsi" w:cstheme="minorHAnsi"/>
          <w:b/>
          <w:i/>
          <w:iCs/>
        </w:rPr>
      </w:pPr>
    </w:p>
    <w:p w14:paraId="67B40E6B" w14:textId="77777777" w:rsidR="00430756" w:rsidRPr="00ED44EA" w:rsidRDefault="00430756" w:rsidP="00ED44EA">
      <w:pPr>
        <w:spacing w:line="276" w:lineRule="auto"/>
        <w:ind w:left="76" w:hanging="76"/>
        <w:jc w:val="both"/>
        <w:rPr>
          <w:rFonts w:asciiTheme="minorHAnsi" w:hAnsiTheme="minorHAnsi" w:cstheme="minorHAnsi"/>
          <w:b/>
          <w:i/>
          <w:iCs/>
          <w:u w:val="single"/>
        </w:rPr>
      </w:pPr>
      <w:r w:rsidRPr="00ED44EA">
        <w:rPr>
          <w:rFonts w:asciiTheme="minorHAnsi" w:hAnsiTheme="minorHAnsi" w:cstheme="minorHAnsi"/>
          <w:b/>
          <w:i/>
          <w:iCs/>
          <w:u w:val="single"/>
        </w:rPr>
        <w:t xml:space="preserve">Dificultades y problemas </w:t>
      </w:r>
    </w:p>
    <w:p w14:paraId="0199FA10" w14:textId="5A6EEB03" w:rsidR="00430756" w:rsidRP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El proyecto se enfrentó a varios factores que afectaron su desarrollo, uno de ellos es que el punto focal del proyecto debió ser personal del laboratorio y no de un área técnica, lo cual limit</w:t>
      </w:r>
      <w:r>
        <w:rPr>
          <w:rFonts w:asciiTheme="minorHAnsi" w:hAnsiTheme="minorHAnsi" w:cstheme="minorHAnsi"/>
          <w:i/>
          <w:iCs/>
        </w:rPr>
        <w:t>ó</w:t>
      </w:r>
      <w:r w:rsidRPr="00430756">
        <w:rPr>
          <w:rFonts w:asciiTheme="minorHAnsi" w:hAnsiTheme="minorHAnsi" w:cstheme="minorHAnsi"/>
          <w:i/>
          <w:iCs/>
        </w:rPr>
        <w:t xml:space="preserve"> el desarrollo, las áreas técnicas no conocen las necesidades de los laboratorios, los coordinadores del proyecto demandaban información que los puntos focales desconocían y no estaba a su alcance obtenerla.</w:t>
      </w:r>
    </w:p>
    <w:p w14:paraId="0B1AED77" w14:textId="77777777" w:rsidR="00430756" w:rsidRP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La pandemia afecto la coordinación de las actividades, había personal que dejo de laborar por un tiempo y capacitaciones presenciales que estaban programadas fueron canceladas.</w:t>
      </w:r>
    </w:p>
    <w:p w14:paraId="2314A3CF" w14:textId="77777777" w:rsidR="00430756" w:rsidRP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El retiro de equipo donado por el proyecto presento dificultades para su retiro en aduanas por el desconocimiento de trámites a realizar y el pago de impuestos.</w:t>
      </w:r>
    </w:p>
    <w:p w14:paraId="69DCF64E" w14:textId="7973FC39" w:rsidR="00430756" w:rsidRDefault="00430756" w:rsidP="00ED44EA">
      <w:pPr>
        <w:spacing w:line="276" w:lineRule="auto"/>
        <w:jc w:val="both"/>
      </w:pPr>
      <w:r w:rsidRPr="00430756">
        <w:rPr>
          <w:rFonts w:asciiTheme="minorHAnsi" w:hAnsiTheme="minorHAnsi" w:cstheme="minorHAnsi"/>
          <w:i/>
          <w:iCs/>
        </w:rPr>
        <w:t>El MAG tuvo que recurrir a otras instancias para solventar los costos de logística e importación de dichos equipos</w:t>
      </w:r>
      <w:r w:rsidRPr="00524AB8">
        <w:t>.</w:t>
      </w:r>
    </w:p>
    <w:p w14:paraId="71A000BA" w14:textId="2248E0AD" w:rsidR="00430756" w:rsidRDefault="00430756" w:rsidP="00ED44EA">
      <w:pPr>
        <w:spacing w:line="276" w:lineRule="auto"/>
        <w:jc w:val="both"/>
      </w:pPr>
    </w:p>
    <w:p w14:paraId="33B00DB1" w14:textId="77777777" w:rsidR="00ED44EA" w:rsidRDefault="00430756" w:rsidP="00ED44EA">
      <w:pPr>
        <w:spacing w:line="276" w:lineRule="auto"/>
        <w:rPr>
          <w:rFonts w:asciiTheme="minorHAnsi" w:hAnsiTheme="minorHAnsi" w:cstheme="minorHAnsi"/>
          <w:b/>
          <w:i/>
          <w:iCs/>
        </w:rPr>
      </w:pPr>
      <w:r w:rsidRPr="00430756">
        <w:rPr>
          <w:rFonts w:asciiTheme="minorHAnsi" w:hAnsiTheme="minorHAnsi" w:cstheme="minorHAnsi"/>
          <w:b/>
          <w:i/>
          <w:iCs/>
        </w:rPr>
        <w:t>RESUMEN EJECUTIVO</w:t>
      </w:r>
    </w:p>
    <w:p w14:paraId="6928818E" w14:textId="35A91C51" w:rsidR="00430756" w:rsidRPr="00ED44EA" w:rsidRDefault="00430756" w:rsidP="00ED44EA">
      <w:pPr>
        <w:spacing w:line="276" w:lineRule="auto"/>
        <w:rPr>
          <w:rFonts w:asciiTheme="minorHAnsi" w:hAnsiTheme="minorHAnsi" w:cstheme="minorHAnsi"/>
          <w:b/>
          <w:i/>
          <w:iCs/>
        </w:rPr>
      </w:pPr>
      <w:r w:rsidRPr="00430756">
        <w:rPr>
          <w:rFonts w:asciiTheme="minorHAnsi" w:hAnsiTheme="minorHAnsi" w:cstheme="minorHAnsi"/>
          <w:i/>
          <w:iCs/>
        </w:rPr>
        <w:tab/>
      </w:r>
    </w:p>
    <w:p w14:paraId="51FF0757" w14:textId="77777777" w:rsidR="00430756" w:rsidRPr="00430756" w:rsidRDefault="00430756" w:rsidP="005D4499">
      <w:pPr>
        <w:numPr>
          <w:ilvl w:val="0"/>
          <w:numId w:val="7"/>
        </w:numPr>
        <w:tabs>
          <w:tab w:val="num" w:pos="720"/>
        </w:tabs>
        <w:spacing w:line="276" w:lineRule="auto"/>
        <w:jc w:val="both"/>
        <w:rPr>
          <w:rFonts w:asciiTheme="minorHAnsi" w:hAnsiTheme="minorHAnsi" w:cstheme="minorHAnsi"/>
          <w:i/>
          <w:iCs/>
        </w:rPr>
      </w:pPr>
      <w:r w:rsidRPr="00430756">
        <w:rPr>
          <w:rFonts w:asciiTheme="minorHAnsi" w:hAnsiTheme="minorHAnsi" w:cstheme="minorHAnsi"/>
          <w:i/>
          <w:iCs/>
        </w:rPr>
        <w:t>Participación del coordinador de proyecto (Reuniones de coordinación, talleres, y grupos de trabajo).</w:t>
      </w:r>
    </w:p>
    <w:p w14:paraId="2FEF0272" w14:textId="0FEBEB76" w:rsidR="00430756" w:rsidRDefault="00430756" w:rsidP="00ED44EA">
      <w:pPr>
        <w:spacing w:line="276" w:lineRule="auto"/>
        <w:jc w:val="both"/>
        <w:rPr>
          <w:rFonts w:asciiTheme="minorHAnsi" w:hAnsiTheme="minorHAnsi" w:cstheme="minorHAnsi"/>
          <w:i/>
          <w:iCs/>
        </w:rPr>
      </w:pPr>
      <w:r w:rsidRPr="00430756">
        <w:rPr>
          <w:rFonts w:asciiTheme="minorHAnsi" w:hAnsiTheme="minorHAnsi" w:cstheme="minorHAnsi"/>
          <w:i/>
          <w:iCs/>
        </w:rPr>
        <w:t xml:space="preserve">Las participaciones del coordinador del proyecto tanto de reuniones, talleres y grupos de trabajo fueron escasas, debido a que los temas a tratar en su mayoría eran de actividades propias de laboratorio, y los coordinadores son de áreas técnicas. Adicional a eso por estar en otras actividades se dificultaba la participación, la plataforma de registro </w:t>
      </w:r>
    </w:p>
    <w:p w14:paraId="68B4C5D6" w14:textId="7A1696E1" w:rsidR="00985BFE" w:rsidRDefault="00985BFE" w:rsidP="00ED44EA">
      <w:pPr>
        <w:spacing w:line="276" w:lineRule="auto"/>
        <w:jc w:val="both"/>
        <w:rPr>
          <w:rFonts w:asciiTheme="minorHAnsi" w:hAnsiTheme="minorHAnsi" w:cstheme="minorHAnsi"/>
          <w:i/>
          <w:iCs/>
        </w:rPr>
      </w:pPr>
    </w:p>
    <w:p w14:paraId="5A2C8E8F" w14:textId="77777777" w:rsidR="00985BFE" w:rsidRPr="00985BFE" w:rsidRDefault="00985BFE" w:rsidP="00985BFE">
      <w:pPr>
        <w:spacing w:line="276" w:lineRule="auto"/>
        <w:jc w:val="both"/>
        <w:rPr>
          <w:rFonts w:asciiTheme="minorHAnsi" w:hAnsiTheme="minorHAnsi" w:cstheme="minorHAnsi"/>
          <w:b/>
          <w:i/>
          <w:iCs/>
        </w:rPr>
      </w:pPr>
      <w:r w:rsidRPr="00985BFE">
        <w:rPr>
          <w:rFonts w:asciiTheme="minorHAnsi" w:hAnsiTheme="minorHAnsi" w:cstheme="minorHAnsi"/>
          <w:b/>
          <w:i/>
          <w:iCs/>
        </w:rPr>
        <w:t>VALORACIÓN DEL APORTE DEL PROYECTO RLA/5081 1AL PROGRAMA ARCAL</w:t>
      </w:r>
    </w:p>
    <w:p w14:paraId="7A65E98C" w14:textId="77777777" w:rsidR="00985BFE" w:rsidRPr="00985BFE" w:rsidRDefault="00985BFE" w:rsidP="00985BFE">
      <w:pPr>
        <w:tabs>
          <w:tab w:val="left" w:pos="-720"/>
        </w:tabs>
        <w:suppressAutoHyphens/>
        <w:spacing w:line="276" w:lineRule="auto"/>
        <w:rPr>
          <w:rFonts w:asciiTheme="minorHAnsi" w:hAnsiTheme="minorHAnsi" w:cstheme="minorHAnsi"/>
          <w:b/>
          <w:i/>
          <w:iCs/>
          <w:highlight w:val="green"/>
        </w:rPr>
      </w:pPr>
    </w:p>
    <w:tbl>
      <w:tblPr>
        <w:tblW w:w="9127" w:type="dxa"/>
        <w:tblInd w:w="1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4A0" w:firstRow="1" w:lastRow="0" w:firstColumn="1" w:lastColumn="0" w:noHBand="0" w:noVBand="1"/>
      </w:tblPr>
      <w:tblGrid>
        <w:gridCol w:w="5341"/>
        <w:gridCol w:w="1952"/>
        <w:gridCol w:w="1834"/>
      </w:tblGrid>
      <w:tr w:rsidR="00985BFE" w:rsidRPr="00985BFE" w14:paraId="16E52570" w14:textId="77777777" w:rsidTr="0037026C">
        <w:trPr>
          <w:trHeight w:val="280"/>
        </w:trPr>
        <w:tc>
          <w:tcPr>
            <w:tcW w:w="5341" w:type="dxa"/>
            <w:tcBorders>
              <w:top w:val="single" w:sz="4" w:space="0" w:color="auto"/>
              <w:left w:val="single" w:sz="4" w:space="0" w:color="auto"/>
              <w:bottom w:val="single" w:sz="4" w:space="0" w:color="auto"/>
              <w:right w:val="single" w:sz="4" w:space="0" w:color="auto"/>
            </w:tcBorders>
            <w:hideMark/>
          </w:tcPr>
          <w:p w14:paraId="32BDABC0" w14:textId="77777777" w:rsidR="00985BFE" w:rsidRPr="00985BFE" w:rsidRDefault="00985BFE" w:rsidP="00985BFE">
            <w:pPr>
              <w:tabs>
                <w:tab w:val="left" w:pos="0"/>
                <w:tab w:val="left" w:pos="720"/>
              </w:tabs>
              <w:spacing w:after="120" w:line="276" w:lineRule="auto"/>
              <w:ind w:left="33"/>
              <w:jc w:val="center"/>
              <w:rPr>
                <w:rFonts w:asciiTheme="minorHAnsi" w:hAnsiTheme="minorHAnsi" w:cstheme="minorHAnsi"/>
                <w:b/>
                <w:i/>
                <w:iCs/>
              </w:rPr>
            </w:pPr>
            <w:r w:rsidRPr="00985BFE">
              <w:rPr>
                <w:rFonts w:asciiTheme="minorHAnsi" w:hAnsiTheme="minorHAnsi" w:cstheme="minorHAnsi"/>
                <w:b/>
                <w:i/>
                <w:iCs/>
              </w:rPr>
              <w:t>ITEM</w:t>
            </w:r>
          </w:p>
        </w:tc>
        <w:tc>
          <w:tcPr>
            <w:tcW w:w="1952" w:type="dxa"/>
            <w:tcBorders>
              <w:top w:val="single" w:sz="4" w:space="0" w:color="auto"/>
              <w:left w:val="single" w:sz="4" w:space="0" w:color="auto"/>
              <w:bottom w:val="single" w:sz="4" w:space="0" w:color="auto"/>
              <w:right w:val="single" w:sz="4" w:space="0" w:color="auto"/>
            </w:tcBorders>
            <w:hideMark/>
          </w:tcPr>
          <w:p w14:paraId="3172C363" w14:textId="27C09797" w:rsidR="00985BFE" w:rsidRPr="00985BFE" w:rsidRDefault="0033055D" w:rsidP="00985BFE">
            <w:pPr>
              <w:tabs>
                <w:tab w:val="left" w:pos="0"/>
              </w:tabs>
              <w:spacing w:after="120" w:line="276" w:lineRule="auto"/>
              <w:ind w:left="72"/>
              <w:jc w:val="center"/>
              <w:rPr>
                <w:rFonts w:asciiTheme="minorHAnsi" w:hAnsiTheme="minorHAnsi" w:cstheme="minorHAnsi"/>
                <w:b/>
                <w:i/>
                <w:iCs/>
              </w:rPr>
            </w:pPr>
            <w:r w:rsidRPr="00985BFE">
              <w:rPr>
                <w:rFonts w:asciiTheme="minorHAnsi" w:hAnsiTheme="minorHAnsi" w:cstheme="minorHAnsi"/>
                <w:b/>
                <w:i/>
                <w:iCs/>
              </w:rPr>
              <w:t>VALOR DE</w:t>
            </w:r>
            <w:r w:rsidR="00985BFE" w:rsidRPr="00985BFE">
              <w:rPr>
                <w:rFonts w:asciiTheme="minorHAnsi" w:hAnsiTheme="minorHAnsi" w:cstheme="minorHAnsi"/>
                <w:b/>
                <w:i/>
                <w:iCs/>
              </w:rPr>
              <w:t xml:space="preserve"> REFERENCIA</w:t>
            </w:r>
          </w:p>
        </w:tc>
        <w:tc>
          <w:tcPr>
            <w:tcW w:w="1834" w:type="dxa"/>
            <w:tcBorders>
              <w:top w:val="single" w:sz="4" w:space="0" w:color="auto"/>
              <w:left w:val="single" w:sz="4" w:space="0" w:color="auto"/>
              <w:bottom w:val="single" w:sz="4" w:space="0" w:color="auto"/>
              <w:right w:val="single" w:sz="4" w:space="0" w:color="auto"/>
            </w:tcBorders>
          </w:tcPr>
          <w:p w14:paraId="1ABE7041" w14:textId="77777777" w:rsidR="00985BFE" w:rsidRPr="00985BFE" w:rsidRDefault="00985BFE" w:rsidP="00985BFE">
            <w:pPr>
              <w:tabs>
                <w:tab w:val="left" w:pos="0"/>
              </w:tabs>
              <w:spacing w:after="120" w:line="276" w:lineRule="auto"/>
              <w:ind w:left="72"/>
              <w:jc w:val="center"/>
              <w:rPr>
                <w:rFonts w:asciiTheme="minorHAnsi" w:hAnsiTheme="minorHAnsi" w:cstheme="minorHAnsi"/>
                <w:b/>
                <w:i/>
                <w:iCs/>
              </w:rPr>
            </w:pPr>
            <w:r w:rsidRPr="00985BFE">
              <w:rPr>
                <w:rFonts w:asciiTheme="minorHAnsi" w:hAnsiTheme="minorHAnsi" w:cstheme="minorHAnsi"/>
                <w:b/>
                <w:i/>
                <w:iCs/>
              </w:rPr>
              <w:t>CANTIDAD en Euros</w:t>
            </w:r>
          </w:p>
        </w:tc>
      </w:tr>
      <w:tr w:rsidR="00985BFE" w:rsidRPr="00985BFE" w14:paraId="58883EBF" w14:textId="77777777" w:rsidTr="0037026C">
        <w:trPr>
          <w:trHeight w:val="742"/>
        </w:trPr>
        <w:tc>
          <w:tcPr>
            <w:tcW w:w="5341" w:type="dxa"/>
            <w:tcBorders>
              <w:top w:val="single" w:sz="4" w:space="0" w:color="auto"/>
              <w:left w:val="single" w:sz="4" w:space="0" w:color="auto"/>
              <w:bottom w:val="single" w:sz="4" w:space="0" w:color="auto"/>
              <w:right w:val="single" w:sz="4" w:space="0" w:color="auto"/>
            </w:tcBorders>
            <w:hideMark/>
          </w:tcPr>
          <w:p w14:paraId="6FD9F986" w14:textId="77777777" w:rsidR="00985BFE" w:rsidRPr="00985BFE" w:rsidRDefault="00985BFE" w:rsidP="005D4499">
            <w:pPr>
              <w:numPr>
                <w:ilvl w:val="0"/>
                <w:numId w:val="6"/>
              </w:numPr>
              <w:autoSpaceDN w:val="0"/>
              <w:spacing w:line="276" w:lineRule="auto"/>
              <w:ind w:left="279" w:hanging="270"/>
              <w:rPr>
                <w:rFonts w:asciiTheme="minorHAnsi" w:hAnsiTheme="minorHAnsi" w:cstheme="minorHAnsi"/>
                <w:i/>
                <w:iCs/>
              </w:rPr>
            </w:pPr>
            <w:r w:rsidRPr="00985BFE">
              <w:rPr>
                <w:rFonts w:asciiTheme="minorHAnsi" w:hAnsiTheme="minorHAnsi" w:cstheme="minorHAnsi"/>
                <w:i/>
                <w:iCs/>
              </w:rPr>
              <w:t xml:space="preserve">Expertos/Conferencistas enviados al exterior por el Organismo (OIEA) </w:t>
            </w:r>
          </w:p>
        </w:tc>
        <w:tc>
          <w:tcPr>
            <w:tcW w:w="1952" w:type="dxa"/>
            <w:tcBorders>
              <w:top w:val="single" w:sz="4" w:space="0" w:color="auto"/>
              <w:left w:val="single" w:sz="4" w:space="0" w:color="auto"/>
              <w:bottom w:val="single" w:sz="4" w:space="0" w:color="auto"/>
              <w:right w:val="single" w:sz="4" w:space="0" w:color="auto"/>
            </w:tcBorders>
            <w:hideMark/>
          </w:tcPr>
          <w:p w14:paraId="18468098"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EUR 300 por persona por día (se incluye días de viaje)</w:t>
            </w:r>
          </w:p>
        </w:tc>
        <w:tc>
          <w:tcPr>
            <w:tcW w:w="1834" w:type="dxa"/>
            <w:tcBorders>
              <w:top w:val="single" w:sz="4" w:space="0" w:color="auto"/>
              <w:left w:val="single" w:sz="4" w:space="0" w:color="auto"/>
              <w:bottom w:val="single" w:sz="4" w:space="0" w:color="auto"/>
              <w:right w:val="single" w:sz="4" w:space="0" w:color="auto"/>
            </w:tcBorders>
          </w:tcPr>
          <w:p w14:paraId="63C004E2"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3F814F25" w14:textId="77777777" w:rsidTr="0037026C">
        <w:tc>
          <w:tcPr>
            <w:tcW w:w="5341" w:type="dxa"/>
            <w:tcBorders>
              <w:top w:val="single" w:sz="4" w:space="0" w:color="auto"/>
              <w:left w:val="single" w:sz="4" w:space="0" w:color="auto"/>
              <w:bottom w:val="single" w:sz="4" w:space="0" w:color="auto"/>
              <w:right w:val="single" w:sz="4" w:space="0" w:color="auto"/>
            </w:tcBorders>
            <w:hideMark/>
          </w:tcPr>
          <w:p w14:paraId="7DDC0DC2" w14:textId="77777777" w:rsidR="00985BFE" w:rsidRPr="00985BFE" w:rsidRDefault="00985BFE" w:rsidP="005D4499">
            <w:pPr>
              <w:numPr>
                <w:ilvl w:val="0"/>
                <w:numId w:val="6"/>
              </w:numPr>
              <w:tabs>
                <w:tab w:val="left" w:pos="-142"/>
              </w:tabs>
              <w:autoSpaceDN w:val="0"/>
              <w:spacing w:line="276" w:lineRule="auto"/>
              <w:ind w:left="279" w:hanging="270"/>
              <w:rPr>
                <w:rFonts w:asciiTheme="minorHAnsi" w:hAnsiTheme="minorHAnsi" w:cstheme="minorHAnsi"/>
                <w:i/>
                <w:iCs/>
              </w:rPr>
            </w:pPr>
            <w:r w:rsidRPr="00985BFE">
              <w:rPr>
                <w:rFonts w:asciiTheme="minorHAnsi" w:hAnsiTheme="minorHAnsi" w:cstheme="minorHAnsi"/>
                <w:i/>
                <w:iCs/>
              </w:rPr>
              <w:lastRenderedPageBreak/>
              <w:t>Gastos locales por sede de evento regional en el país (Grupo de Trabajo/Cursos de Capacitación/Talleres/Seminarios)</w:t>
            </w:r>
          </w:p>
        </w:tc>
        <w:tc>
          <w:tcPr>
            <w:tcW w:w="1952" w:type="dxa"/>
            <w:tcBorders>
              <w:top w:val="single" w:sz="4" w:space="0" w:color="auto"/>
              <w:left w:val="single" w:sz="4" w:space="0" w:color="auto"/>
              <w:bottom w:val="single" w:sz="4" w:space="0" w:color="auto"/>
              <w:right w:val="single" w:sz="4" w:space="0" w:color="auto"/>
            </w:tcBorders>
            <w:hideMark/>
          </w:tcPr>
          <w:p w14:paraId="7E08CCA6"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EUR 5.000 por semana</w:t>
            </w:r>
          </w:p>
        </w:tc>
        <w:tc>
          <w:tcPr>
            <w:tcW w:w="1834" w:type="dxa"/>
            <w:tcBorders>
              <w:top w:val="single" w:sz="4" w:space="0" w:color="auto"/>
              <w:left w:val="single" w:sz="4" w:space="0" w:color="auto"/>
              <w:bottom w:val="single" w:sz="4" w:space="0" w:color="auto"/>
              <w:right w:val="single" w:sz="4" w:space="0" w:color="auto"/>
            </w:tcBorders>
          </w:tcPr>
          <w:p w14:paraId="32A00234"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6040E59D" w14:textId="77777777" w:rsidTr="0037026C">
        <w:tc>
          <w:tcPr>
            <w:tcW w:w="5341" w:type="dxa"/>
            <w:tcBorders>
              <w:top w:val="single" w:sz="4" w:space="0" w:color="auto"/>
              <w:left w:val="single" w:sz="4" w:space="0" w:color="auto"/>
              <w:bottom w:val="single" w:sz="4" w:space="0" w:color="auto"/>
              <w:right w:val="single" w:sz="4" w:space="0" w:color="auto"/>
            </w:tcBorders>
            <w:hideMark/>
          </w:tcPr>
          <w:p w14:paraId="5EC61881" w14:textId="77777777" w:rsidR="00985BFE" w:rsidRPr="00985BFE" w:rsidRDefault="00985BFE" w:rsidP="005D4499">
            <w:pPr>
              <w:numPr>
                <w:ilvl w:val="0"/>
                <w:numId w:val="6"/>
              </w:numPr>
              <w:autoSpaceDN w:val="0"/>
              <w:spacing w:line="276" w:lineRule="auto"/>
              <w:ind w:left="279" w:hanging="270"/>
              <w:rPr>
                <w:rFonts w:asciiTheme="minorHAnsi" w:hAnsiTheme="minorHAnsi" w:cstheme="minorHAnsi"/>
                <w:i/>
                <w:iCs/>
              </w:rPr>
            </w:pPr>
            <w:r w:rsidRPr="00985BFE">
              <w:rPr>
                <w:rFonts w:asciiTheme="minorHAnsi" w:hAnsiTheme="minorHAnsi" w:cstheme="minorHAnsi"/>
                <w:i/>
                <w:iCs/>
              </w:rPr>
              <w:t>Gastos locales en eventos nacionales, que se encuentren en el Plan de Actividades</w:t>
            </w:r>
          </w:p>
        </w:tc>
        <w:tc>
          <w:tcPr>
            <w:tcW w:w="1952" w:type="dxa"/>
            <w:tcBorders>
              <w:top w:val="single" w:sz="4" w:space="0" w:color="auto"/>
              <w:left w:val="single" w:sz="4" w:space="0" w:color="auto"/>
              <w:bottom w:val="single" w:sz="4" w:space="0" w:color="auto"/>
              <w:right w:val="single" w:sz="4" w:space="0" w:color="auto"/>
            </w:tcBorders>
            <w:hideMark/>
          </w:tcPr>
          <w:p w14:paraId="70A6F370"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EUR 3.000 por semana</w:t>
            </w:r>
          </w:p>
        </w:tc>
        <w:tc>
          <w:tcPr>
            <w:tcW w:w="1834" w:type="dxa"/>
            <w:tcBorders>
              <w:top w:val="single" w:sz="4" w:space="0" w:color="auto"/>
              <w:left w:val="single" w:sz="4" w:space="0" w:color="auto"/>
              <w:bottom w:val="single" w:sz="4" w:space="0" w:color="auto"/>
              <w:right w:val="single" w:sz="4" w:space="0" w:color="auto"/>
            </w:tcBorders>
          </w:tcPr>
          <w:p w14:paraId="4FD60314"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4EDD6A15" w14:textId="77777777" w:rsidTr="0037026C">
        <w:trPr>
          <w:trHeight w:val="602"/>
        </w:trPr>
        <w:tc>
          <w:tcPr>
            <w:tcW w:w="5341" w:type="dxa"/>
            <w:tcBorders>
              <w:top w:val="single" w:sz="4" w:space="0" w:color="auto"/>
              <w:left w:val="single" w:sz="4" w:space="0" w:color="auto"/>
              <w:bottom w:val="single" w:sz="4" w:space="0" w:color="auto"/>
              <w:right w:val="single" w:sz="4" w:space="0" w:color="auto"/>
            </w:tcBorders>
            <w:hideMark/>
          </w:tcPr>
          <w:p w14:paraId="34B59F96" w14:textId="77777777" w:rsidR="00985BFE" w:rsidRPr="00985BFE" w:rsidRDefault="00985BFE" w:rsidP="005D4499">
            <w:pPr>
              <w:numPr>
                <w:ilvl w:val="0"/>
                <w:numId w:val="6"/>
              </w:numPr>
              <w:autoSpaceDN w:val="0"/>
              <w:spacing w:line="276" w:lineRule="auto"/>
              <w:ind w:left="279" w:hanging="270"/>
              <w:rPr>
                <w:rFonts w:asciiTheme="minorHAnsi" w:hAnsiTheme="minorHAnsi" w:cstheme="minorHAnsi"/>
                <w:i/>
                <w:iCs/>
              </w:rPr>
            </w:pPr>
            <w:r w:rsidRPr="00985BFE">
              <w:rPr>
                <w:rFonts w:asciiTheme="minorHAnsi" w:hAnsiTheme="minorHAnsi" w:cstheme="minorHAnsi"/>
                <w:i/>
                <w:iCs/>
              </w:rPr>
              <w:t>Becario cuyos gastos locales son asumidos por el país</w:t>
            </w:r>
          </w:p>
        </w:tc>
        <w:tc>
          <w:tcPr>
            <w:tcW w:w="1952" w:type="dxa"/>
            <w:tcBorders>
              <w:top w:val="single" w:sz="4" w:space="0" w:color="auto"/>
              <w:left w:val="single" w:sz="4" w:space="0" w:color="auto"/>
              <w:bottom w:val="single" w:sz="4" w:space="0" w:color="auto"/>
              <w:right w:val="single" w:sz="4" w:space="0" w:color="auto"/>
            </w:tcBorders>
            <w:hideMark/>
          </w:tcPr>
          <w:p w14:paraId="36B81862"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EUR 3.500 por mes por becario</w:t>
            </w:r>
          </w:p>
        </w:tc>
        <w:tc>
          <w:tcPr>
            <w:tcW w:w="1834" w:type="dxa"/>
            <w:tcBorders>
              <w:top w:val="single" w:sz="4" w:space="0" w:color="auto"/>
              <w:left w:val="single" w:sz="4" w:space="0" w:color="auto"/>
              <w:bottom w:val="single" w:sz="4" w:space="0" w:color="auto"/>
              <w:right w:val="single" w:sz="4" w:space="0" w:color="auto"/>
            </w:tcBorders>
          </w:tcPr>
          <w:p w14:paraId="4F8C27BD"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2D0DE1B6" w14:textId="77777777" w:rsidTr="0037026C">
        <w:trPr>
          <w:trHeight w:val="253"/>
        </w:trPr>
        <w:tc>
          <w:tcPr>
            <w:tcW w:w="5341" w:type="dxa"/>
            <w:tcBorders>
              <w:top w:val="single" w:sz="4" w:space="0" w:color="auto"/>
              <w:left w:val="single" w:sz="4" w:space="0" w:color="auto"/>
              <w:bottom w:val="single" w:sz="4" w:space="0" w:color="auto"/>
              <w:right w:val="single" w:sz="4" w:space="0" w:color="auto"/>
            </w:tcBorders>
            <w:hideMark/>
          </w:tcPr>
          <w:p w14:paraId="1F3B7B1A" w14:textId="77777777" w:rsidR="00985BFE" w:rsidRPr="00985BFE" w:rsidRDefault="00985BFE" w:rsidP="005D4499">
            <w:pPr>
              <w:numPr>
                <w:ilvl w:val="0"/>
                <w:numId w:val="6"/>
              </w:numPr>
              <w:autoSpaceDN w:val="0"/>
              <w:spacing w:line="276" w:lineRule="auto"/>
              <w:ind w:left="279" w:hanging="270"/>
              <w:rPr>
                <w:rFonts w:asciiTheme="minorHAnsi" w:hAnsiTheme="minorHAnsi" w:cstheme="minorHAnsi"/>
                <w:i/>
                <w:iCs/>
              </w:rPr>
            </w:pPr>
            <w:r w:rsidRPr="00985BFE">
              <w:rPr>
                <w:rFonts w:asciiTheme="minorHAnsi" w:hAnsiTheme="minorHAnsi" w:cstheme="minorHAnsi"/>
                <w:i/>
                <w:iCs/>
              </w:rPr>
              <w:t>Publicaciones</w:t>
            </w:r>
          </w:p>
        </w:tc>
        <w:tc>
          <w:tcPr>
            <w:tcW w:w="1952" w:type="dxa"/>
            <w:tcBorders>
              <w:top w:val="single" w:sz="4" w:space="0" w:color="auto"/>
              <w:left w:val="single" w:sz="4" w:space="0" w:color="auto"/>
              <w:bottom w:val="single" w:sz="4" w:space="0" w:color="auto"/>
              <w:right w:val="single" w:sz="4" w:space="0" w:color="auto"/>
            </w:tcBorders>
            <w:hideMark/>
          </w:tcPr>
          <w:p w14:paraId="47EE5542"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 xml:space="preserve">Hasta EUR 3.000 </w:t>
            </w:r>
          </w:p>
        </w:tc>
        <w:tc>
          <w:tcPr>
            <w:tcW w:w="1834" w:type="dxa"/>
            <w:tcBorders>
              <w:top w:val="single" w:sz="4" w:space="0" w:color="auto"/>
              <w:left w:val="single" w:sz="4" w:space="0" w:color="auto"/>
              <w:bottom w:val="single" w:sz="4" w:space="0" w:color="auto"/>
              <w:right w:val="single" w:sz="4" w:space="0" w:color="auto"/>
            </w:tcBorders>
          </w:tcPr>
          <w:p w14:paraId="1D49A363"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4E9169C9" w14:textId="77777777" w:rsidTr="0037026C">
        <w:trPr>
          <w:trHeight w:val="273"/>
        </w:trPr>
        <w:tc>
          <w:tcPr>
            <w:tcW w:w="5341" w:type="dxa"/>
            <w:tcBorders>
              <w:top w:val="single" w:sz="4" w:space="0" w:color="auto"/>
              <w:left w:val="single" w:sz="4" w:space="0" w:color="auto"/>
              <w:bottom w:val="single" w:sz="4" w:space="0" w:color="auto"/>
              <w:right w:val="single" w:sz="4" w:space="0" w:color="auto"/>
            </w:tcBorders>
            <w:hideMark/>
          </w:tcPr>
          <w:p w14:paraId="0898C74E" w14:textId="77777777" w:rsidR="00985BFE" w:rsidRPr="00985BFE" w:rsidRDefault="00985BFE" w:rsidP="005D4499">
            <w:pPr>
              <w:numPr>
                <w:ilvl w:val="0"/>
                <w:numId w:val="6"/>
              </w:numPr>
              <w:autoSpaceDN w:val="0"/>
              <w:spacing w:line="276" w:lineRule="auto"/>
              <w:ind w:left="279" w:hanging="270"/>
              <w:rPr>
                <w:rFonts w:asciiTheme="minorHAnsi" w:hAnsiTheme="minorHAnsi" w:cstheme="minorHAnsi"/>
                <w:i/>
                <w:iCs/>
              </w:rPr>
            </w:pPr>
            <w:r w:rsidRPr="00985BFE">
              <w:rPr>
                <w:rFonts w:asciiTheme="minorHAnsi" w:hAnsiTheme="minorHAnsi" w:cstheme="minorHAnsi"/>
                <w:i/>
                <w:iCs/>
              </w:rPr>
              <w:t>Creación y/o actualización de Base de Datos</w:t>
            </w:r>
          </w:p>
        </w:tc>
        <w:tc>
          <w:tcPr>
            <w:tcW w:w="1952" w:type="dxa"/>
            <w:tcBorders>
              <w:top w:val="single" w:sz="4" w:space="0" w:color="auto"/>
              <w:left w:val="single" w:sz="4" w:space="0" w:color="auto"/>
              <w:bottom w:val="single" w:sz="4" w:space="0" w:color="auto"/>
              <w:right w:val="single" w:sz="4" w:space="0" w:color="auto"/>
            </w:tcBorders>
            <w:hideMark/>
          </w:tcPr>
          <w:p w14:paraId="6822BA0C"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17485FD7"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3577B1BA" w14:textId="77777777" w:rsidTr="0037026C">
        <w:tc>
          <w:tcPr>
            <w:tcW w:w="5341" w:type="dxa"/>
            <w:tcBorders>
              <w:top w:val="single" w:sz="4" w:space="0" w:color="auto"/>
              <w:left w:val="single" w:sz="4" w:space="0" w:color="auto"/>
              <w:bottom w:val="single" w:sz="4" w:space="0" w:color="auto"/>
              <w:right w:val="single" w:sz="4" w:space="0" w:color="auto"/>
            </w:tcBorders>
            <w:hideMark/>
          </w:tcPr>
          <w:p w14:paraId="3B942414" w14:textId="77777777" w:rsidR="00985BFE" w:rsidRPr="00985BFE" w:rsidRDefault="00985BFE" w:rsidP="005D4499">
            <w:pPr>
              <w:numPr>
                <w:ilvl w:val="0"/>
                <w:numId w:val="6"/>
              </w:numPr>
              <w:autoSpaceDN w:val="0"/>
              <w:spacing w:line="276" w:lineRule="auto"/>
              <w:ind w:left="279" w:hanging="270"/>
              <w:rPr>
                <w:rFonts w:asciiTheme="minorHAnsi" w:hAnsiTheme="minorHAnsi" w:cstheme="minorHAnsi"/>
                <w:i/>
                <w:iCs/>
              </w:rPr>
            </w:pPr>
            <w:r w:rsidRPr="00985BFE">
              <w:rPr>
                <w:rFonts w:asciiTheme="minorHAnsi" w:hAnsiTheme="minorHAnsi" w:cstheme="minorHAnsi"/>
                <w:i/>
                <w:iCs/>
              </w:rPr>
              <w:t>Envío de reactivos, fuentes radioactivas, radioisótopos, otros materiales</w:t>
            </w:r>
          </w:p>
        </w:tc>
        <w:tc>
          <w:tcPr>
            <w:tcW w:w="1952" w:type="dxa"/>
            <w:tcBorders>
              <w:top w:val="single" w:sz="4" w:space="0" w:color="auto"/>
              <w:left w:val="single" w:sz="4" w:space="0" w:color="auto"/>
              <w:bottom w:val="single" w:sz="4" w:space="0" w:color="auto"/>
              <w:right w:val="single" w:sz="4" w:space="0" w:color="auto"/>
            </w:tcBorders>
            <w:hideMark/>
          </w:tcPr>
          <w:p w14:paraId="3D38E7DC"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4B23BF88" w14:textId="77777777" w:rsidR="00985BFE" w:rsidRPr="00985BFE" w:rsidRDefault="00985BFE" w:rsidP="00985BFE">
            <w:pPr>
              <w:tabs>
                <w:tab w:val="left" w:pos="0"/>
              </w:tabs>
              <w:spacing w:after="120" w:line="276" w:lineRule="auto"/>
              <w:ind w:left="72"/>
              <w:jc w:val="center"/>
              <w:rPr>
                <w:rFonts w:asciiTheme="minorHAnsi" w:hAnsiTheme="minorHAnsi" w:cstheme="minorHAnsi"/>
                <w:i/>
                <w:iCs/>
              </w:rPr>
            </w:pPr>
            <w:r w:rsidRPr="00985BFE">
              <w:rPr>
                <w:rFonts w:asciiTheme="minorHAnsi" w:hAnsiTheme="minorHAnsi" w:cstheme="minorHAnsi"/>
                <w:i/>
                <w:iCs/>
              </w:rPr>
              <w:t>816.70</w:t>
            </w:r>
          </w:p>
        </w:tc>
      </w:tr>
      <w:tr w:rsidR="00985BFE" w:rsidRPr="00985BFE" w14:paraId="72629511" w14:textId="77777777" w:rsidTr="0037026C">
        <w:tc>
          <w:tcPr>
            <w:tcW w:w="5341" w:type="dxa"/>
            <w:tcBorders>
              <w:top w:val="single" w:sz="4" w:space="0" w:color="auto"/>
              <w:left w:val="single" w:sz="4" w:space="0" w:color="auto"/>
              <w:bottom w:val="single" w:sz="4" w:space="0" w:color="auto"/>
              <w:right w:val="single" w:sz="4" w:space="0" w:color="auto"/>
            </w:tcBorders>
            <w:hideMark/>
          </w:tcPr>
          <w:p w14:paraId="4BEA06EF" w14:textId="77777777" w:rsidR="00985BFE" w:rsidRPr="00985BFE" w:rsidRDefault="00985BFE" w:rsidP="005D4499">
            <w:pPr>
              <w:pStyle w:val="Prrafodelista"/>
              <w:numPr>
                <w:ilvl w:val="0"/>
                <w:numId w:val="6"/>
              </w:numPr>
              <w:autoSpaceDN w:val="0"/>
              <w:spacing w:line="276" w:lineRule="auto"/>
              <w:ind w:left="317" w:hanging="284"/>
              <w:rPr>
                <w:rFonts w:asciiTheme="minorHAnsi" w:hAnsiTheme="minorHAnsi" w:cstheme="minorHAnsi"/>
                <w:i/>
                <w:iCs/>
              </w:rPr>
            </w:pPr>
            <w:r w:rsidRPr="00985BFE">
              <w:rPr>
                <w:rFonts w:asciiTheme="minorHAnsi" w:hAnsiTheme="minorHAnsi" w:cstheme="minorHAnsi"/>
                <w:i/>
                <w:iCs/>
              </w:rPr>
              <w:t>Realización de servicios (p.ej. irradiación de materiales)</w:t>
            </w:r>
          </w:p>
        </w:tc>
        <w:tc>
          <w:tcPr>
            <w:tcW w:w="1952" w:type="dxa"/>
            <w:tcBorders>
              <w:top w:val="single" w:sz="4" w:space="0" w:color="auto"/>
              <w:left w:val="single" w:sz="4" w:space="0" w:color="auto"/>
              <w:bottom w:val="single" w:sz="4" w:space="0" w:color="auto"/>
              <w:right w:val="single" w:sz="4" w:space="0" w:color="auto"/>
            </w:tcBorders>
            <w:hideMark/>
          </w:tcPr>
          <w:p w14:paraId="6C18DAE9"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1092FF8E"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3B97A944" w14:textId="77777777" w:rsidTr="0037026C">
        <w:trPr>
          <w:trHeight w:val="557"/>
        </w:trPr>
        <w:tc>
          <w:tcPr>
            <w:tcW w:w="5341" w:type="dxa"/>
            <w:tcBorders>
              <w:top w:val="single" w:sz="4" w:space="0" w:color="auto"/>
              <w:left w:val="single" w:sz="4" w:space="0" w:color="auto"/>
              <w:bottom w:val="single" w:sz="4" w:space="0" w:color="auto"/>
              <w:right w:val="single" w:sz="4" w:space="0" w:color="auto"/>
            </w:tcBorders>
          </w:tcPr>
          <w:p w14:paraId="4AFDAD01" w14:textId="77777777" w:rsidR="00985BFE" w:rsidRPr="00985BFE" w:rsidRDefault="00985BFE" w:rsidP="005D4499">
            <w:pPr>
              <w:numPr>
                <w:ilvl w:val="0"/>
                <w:numId w:val="6"/>
              </w:numPr>
              <w:spacing w:after="120" w:line="276" w:lineRule="auto"/>
              <w:ind w:left="279" w:hanging="270"/>
              <w:contextualSpacing/>
              <w:rPr>
                <w:rFonts w:asciiTheme="minorHAnsi" w:hAnsiTheme="minorHAnsi" w:cstheme="minorHAnsi"/>
                <w:i/>
                <w:iCs/>
              </w:rPr>
            </w:pPr>
            <w:r w:rsidRPr="00985BFE">
              <w:rPr>
                <w:rFonts w:asciiTheme="minorHAnsi" w:hAnsiTheme="minorHAnsi" w:cstheme="minorHAnsi"/>
                <w:i/>
                <w:iCs/>
              </w:rPr>
              <w:t>Tiempo trabajado como DTM</w:t>
            </w:r>
          </w:p>
        </w:tc>
        <w:tc>
          <w:tcPr>
            <w:tcW w:w="1952" w:type="dxa"/>
            <w:tcBorders>
              <w:top w:val="single" w:sz="4" w:space="0" w:color="auto"/>
              <w:left w:val="single" w:sz="4" w:space="0" w:color="auto"/>
              <w:bottom w:val="single" w:sz="4" w:space="0" w:color="auto"/>
              <w:right w:val="single" w:sz="4" w:space="0" w:color="auto"/>
            </w:tcBorders>
          </w:tcPr>
          <w:p w14:paraId="00E2D4B6"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Máximo EUR 700 por mes</w:t>
            </w:r>
          </w:p>
        </w:tc>
        <w:tc>
          <w:tcPr>
            <w:tcW w:w="1834" w:type="dxa"/>
            <w:tcBorders>
              <w:top w:val="single" w:sz="4" w:space="0" w:color="auto"/>
              <w:left w:val="single" w:sz="4" w:space="0" w:color="auto"/>
              <w:bottom w:val="single" w:sz="4" w:space="0" w:color="auto"/>
              <w:right w:val="single" w:sz="4" w:space="0" w:color="auto"/>
            </w:tcBorders>
          </w:tcPr>
          <w:p w14:paraId="1906F953"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04BA573D" w14:textId="77777777" w:rsidTr="0037026C">
        <w:trPr>
          <w:trHeight w:val="557"/>
        </w:trPr>
        <w:tc>
          <w:tcPr>
            <w:tcW w:w="5341" w:type="dxa"/>
            <w:tcBorders>
              <w:top w:val="single" w:sz="4" w:space="0" w:color="auto"/>
              <w:left w:val="single" w:sz="4" w:space="0" w:color="auto"/>
              <w:bottom w:val="single" w:sz="4" w:space="0" w:color="auto"/>
              <w:right w:val="single" w:sz="4" w:space="0" w:color="auto"/>
            </w:tcBorders>
            <w:hideMark/>
          </w:tcPr>
          <w:p w14:paraId="444558F4" w14:textId="77777777" w:rsidR="00985BFE" w:rsidRPr="00985BFE" w:rsidRDefault="00985BFE" w:rsidP="005D4499">
            <w:pPr>
              <w:pStyle w:val="Prrafodelista"/>
              <w:numPr>
                <w:ilvl w:val="0"/>
                <w:numId w:val="6"/>
              </w:numPr>
              <w:tabs>
                <w:tab w:val="left" w:pos="317"/>
                <w:tab w:val="left" w:pos="459"/>
              </w:tabs>
              <w:spacing w:after="120" w:line="276" w:lineRule="auto"/>
              <w:ind w:left="317" w:hanging="284"/>
              <w:rPr>
                <w:rFonts w:asciiTheme="minorHAnsi" w:hAnsiTheme="minorHAnsi" w:cstheme="minorHAnsi"/>
                <w:i/>
                <w:iCs/>
              </w:rPr>
            </w:pPr>
            <w:r w:rsidRPr="00985BFE">
              <w:rPr>
                <w:rFonts w:asciiTheme="minorHAnsi" w:hAnsiTheme="minorHAnsi" w:cstheme="minorHAnsi"/>
                <w:i/>
                <w:iCs/>
              </w:rPr>
              <w:t xml:space="preserve">Tiempo trabajado como Coordinador de Proyecto </w:t>
            </w:r>
          </w:p>
        </w:tc>
        <w:tc>
          <w:tcPr>
            <w:tcW w:w="1952" w:type="dxa"/>
            <w:tcBorders>
              <w:top w:val="single" w:sz="4" w:space="0" w:color="auto"/>
              <w:left w:val="single" w:sz="4" w:space="0" w:color="auto"/>
              <w:bottom w:val="single" w:sz="4" w:space="0" w:color="auto"/>
              <w:right w:val="single" w:sz="4" w:space="0" w:color="auto"/>
            </w:tcBorders>
            <w:hideMark/>
          </w:tcPr>
          <w:p w14:paraId="33725020" w14:textId="77777777" w:rsidR="00985BFE" w:rsidRPr="00985BFE" w:rsidRDefault="00985BFE" w:rsidP="00985BFE">
            <w:pPr>
              <w:tabs>
                <w:tab w:val="left" w:pos="0"/>
              </w:tabs>
              <w:spacing w:after="120" w:line="276" w:lineRule="auto"/>
              <w:ind w:left="72"/>
              <w:rPr>
                <w:rFonts w:asciiTheme="minorHAnsi" w:hAnsiTheme="minorHAnsi" w:cstheme="minorHAnsi"/>
                <w:i/>
                <w:iCs/>
              </w:rPr>
            </w:pPr>
            <w:r w:rsidRPr="00985BFE">
              <w:rPr>
                <w:rFonts w:asciiTheme="minorHAnsi" w:hAnsiTheme="minorHAnsi" w:cstheme="minorHAnsi"/>
                <w:i/>
                <w:iCs/>
              </w:rPr>
              <w:t xml:space="preserve">Máximo EUR 500 por mes </w:t>
            </w:r>
          </w:p>
        </w:tc>
        <w:tc>
          <w:tcPr>
            <w:tcW w:w="1834" w:type="dxa"/>
            <w:tcBorders>
              <w:top w:val="single" w:sz="4" w:space="0" w:color="auto"/>
              <w:left w:val="single" w:sz="4" w:space="0" w:color="auto"/>
              <w:bottom w:val="single" w:sz="4" w:space="0" w:color="auto"/>
              <w:right w:val="single" w:sz="4" w:space="0" w:color="auto"/>
            </w:tcBorders>
          </w:tcPr>
          <w:p w14:paraId="43789A0A" w14:textId="77777777" w:rsidR="00985BFE" w:rsidRPr="00985BFE" w:rsidRDefault="00985BFE" w:rsidP="00985BFE">
            <w:pPr>
              <w:tabs>
                <w:tab w:val="left" w:pos="0"/>
              </w:tabs>
              <w:spacing w:after="120" w:line="276" w:lineRule="auto"/>
              <w:ind w:left="72"/>
              <w:rPr>
                <w:rFonts w:asciiTheme="minorHAnsi" w:hAnsiTheme="minorHAnsi" w:cstheme="minorHAnsi"/>
                <w:i/>
                <w:iCs/>
              </w:rPr>
            </w:pPr>
          </w:p>
        </w:tc>
      </w:tr>
      <w:tr w:rsidR="00985BFE" w:rsidRPr="00985BFE" w14:paraId="05137029" w14:textId="77777777" w:rsidTr="0037026C">
        <w:trPr>
          <w:trHeight w:val="791"/>
        </w:trPr>
        <w:tc>
          <w:tcPr>
            <w:tcW w:w="5341" w:type="dxa"/>
            <w:tcBorders>
              <w:top w:val="single" w:sz="4" w:space="0" w:color="auto"/>
              <w:left w:val="single" w:sz="4" w:space="0" w:color="auto"/>
              <w:bottom w:val="single" w:sz="4" w:space="0" w:color="auto"/>
              <w:right w:val="single" w:sz="4" w:space="0" w:color="auto"/>
            </w:tcBorders>
            <w:hideMark/>
          </w:tcPr>
          <w:p w14:paraId="7BB17E52" w14:textId="77777777" w:rsidR="00985BFE" w:rsidRPr="00985BFE" w:rsidRDefault="00985BFE" w:rsidP="005D4499">
            <w:pPr>
              <w:pStyle w:val="Prrafodelista"/>
              <w:numPr>
                <w:ilvl w:val="0"/>
                <w:numId w:val="6"/>
              </w:numPr>
              <w:tabs>
                <w:tab w:val="left" w:pos="459"/>
              </w:tabs>
              <w:spacing w:after="120" w:line="276" w:lineRule="auto"/>
              <w:ind w:left="317" w:hanging="284"/>
              <w:jc w:val="both"/>
              <w:rPr>
                <w:rFonts w:asciiTheme="minorHAnsi" w:hAnsiTheme="minorHAnsi" w:cstheme="minorHAnsi"/>
                <w:i/>
                <w:iCs/>
              </w:rPr>
            </w:pPr>
            <w:r w:rsidRPr="00985BFE">
              <w:rPr>
                <w:rFonts w:asciiTheme="minorHAnsi" w:hAnsiTheme="minorHAnsi" w:cstheme="minorHAnsi"/>
                <w:i/>
                <w:iCs/>
              </w:rPr>
              <w:t>Tiempo trabajado como Especialistas locales que colaboran con el proyecto (máximo 3 especialistas por proyecto)</w:t>
            </w:r>
          </w:p>
        </w:tc>
        <w:tc>
          <w:tcPr>
            <w:tcW w:w="1952" w:type="dxa"/>
            <w:tcBorders>
              <w:top w:val="single" w:sz="4" w:space="0" w:color="auto"/>
              <w:left w:val="single" w:sz="4" w:space="0" w:color="auto"/>
              <w:bottom w:val="single" w:sz="4" w:space="0" w:color="auto"/>
              <w:right w:val="single" w:sz="4" w:space="0" w:color="auto"/>
            </w:tcBorders>
            <w:hideMark/>
          </w:tcPr>
          <w:p w14:paraId="634814B6" w14:textId="77777777" w:rsidR="00985BFE" w:rsidRPr="00985BFE" w:rsidRDefault="00985BFE" w:rsidP="00985BFE">
            <w:pPr>
              <w:spacing w:after="120" w:line="276" w:lineRule="auto"/>
              <w:ind w:left="72"/>
              <w:rPr>
                <w:rFonts w:asciiTheme="minorHAnsi" w:hAnsiTheme="minorHAnsi" w:cstheme="minorHAnsi"/>
                <w:i/>
                <w:iCs/>
              </w:rPr>
            </w:pPr>
            <w:r w:rsidRPr="00985BFE">
              <w:rPr>
                <w:rFonts w:asciiTheme="minorHAnsi" w:hAnsiTheme="minorHAnsi" w:cstheme="minorHAnsi"/>
                <w:i/>
                <w:iCs/>
              </w:rPr>
              <w:t>Máximo EUR 300 por mes por especialista</w:t>
            </w:r>
          </w:p>
        </w:tc>
        <w:tc>
          <w:tcPr>
            <w:tcW w:w="1834" w:type="dxa"/>
            <w:tcBorders>
              <w:top w:val="single" w:sz="4" w:space="0" w:color="auto"/>
              <w:left w:val="single" w:sz="4" w:space="0" w:color="auto"/>
              <w:bottom w:val="single" w:sz="4" w:space="0" w:color="auto"/>
              <w:right w:val="single" w:sz="4" w:space="0" w:color="auto"/>
            </w:tcBorders>
          </w:tcPr>
          <w:p w14:paraId="5F4F6CF2" w14:textId="77777777" w:rsidR="00985BFE" w:rsidRPr="00985BFE" w:rsidRDefault="00985BFE" w:rsidP="00985BFE">
            <w:pPr>
              <w:spacing w:after="120" w:line="276" w:lineRule="auto"/>
              <w:ind w:left="72"/>
              <w:rPr>
                <w:rFonts w:asciiTheme="minorHAnsi" w:hAnsiTheme="minorHAnsi" w:cstheme="minorHAnsi"/>
                <w:i/>
                <w:iCs/>
              </w:rPr>
            </w:pPr>
          </w:p>
        </w:tc>
      </w:tr>
      <w:tr w:rsidR="00985BFE" w:rsidRPr="00985BFE" w14:paraId="0E97C4E7" w14:textId="77777777" w:rsidTr="0037026C">
        <w:trPr>
          <w:trHeight w:val="1268"/>
        </w:trPr>
        <w:tc>
          <w:tcPr>
            <w:tcW w:w="5341" w:type="dxa"/>
            <w:tcBorders>
              <w:top w:val="single" w:sz="4" w:space="0" w:color="auto"/>
              <w:left w:val="single" w:sz="4" w:space="0" w:color="auto"/>
              <w:bottom w:val="single" w:sz="4" w:space="0" w:color="auto"/>
              <w:right w:val="single" w:sz="4" w:space="0" w:color="auto"/>
            </w:tcBorders>
            <w:hideMark/>
          </w:tcPr>
          <w:p w14:paraId="55C28C1E" w14:textId="77777777" w:rsidR="00985BFE" w:rsidRPr="00985BFE" w:rsidRDefault="00985BFE" w:rsidP="005D4499">
            <w:pPr>
              <w:pStyle w:val="Prrafodelista"/>
              <w:numPr>
                <w:ilvl w:val="0"/>
                <w:numId w:val="6"/>
              </w:numPr>
              <w:tabs>
                <w:tab w:val="left" w:pos="459"/>
              </w:tabs>
              <w:spacing w:after="120" w:line="276" w:lineRule="auto"/>
              <w:ind w:left="317" w:hanging="284"/>
              <w:jc w:val="both"/>
              <w:rPr>
                <w:rFonts w:asciiTheme="minorHAnsi" w:hAnsiTheme="minorHAnsi" w:cstheme="minorHAnsi"/>
                <w:i/>
                <w:iCs/>
                <w:lang w:eastAsia="en-US"/>
              </w:rPr>
            </w:pPr>
            <w:proofErr w:type="gramStart"/>
            <w:r w:rsidRPr="00985BFE">
              <w:rPr>
                <w:rFonts w:asciiTheme="minorHAnsi" w:hAnsiTheme="minorHAnsi" w:cstheme="minorHAnsi"/>
                <w:i/>
                <w:iCs/>
              </w:rPr>
              <w:t>Aportes  en</w:t>
            </w:r>
            <w:proofErr w:type="gramEnd"/>
            <w:r w:rsidRPr="00985BFE">
              <w:rPr>
                <w:rFonts w:asciiTheme="minorHAnsi" w:hAnsiTheme="minorHAnsi" w:cstheme="minorHAnsi"/>
                <w:i/>
                <w:iCs/>
              </w:rPr>
              <w:t xml:space="preserve"> la ejecución de cada Proyecto comprendiendo los siguientes puntos: </w:t>
            </w:r>
          </w:p>
          <w:p w14:paraId="23862FB8" w14:textId="77777777" w:rsidR="00985BFE" w:rsidRPr="00985BFE" w:rsidRDefault="00985BFE" w:rsidP="005D4499">
            <w:pPr>
              <w:widowControl w:val="0"/>
              <w:numPr>
                <w:ilvl w:val="1"/>
                <w:numId w:val="6"/>
              </w:numPr>
              <w:tabs>
                <w:tab w:val="left" w:pos="-284"/>
                <w:tab w:val="left" w:pos="459"/>
              </w:tabs>
              <w:suppressAutoHyphens/>
              <w:autoSpaceDN w:val="0"/>
              <w:spacing w:line="276" w:lineRule="auto"/>
              <w:ind w:left="317" w:hanging="284"/>
              <w:jc w:val="both"/>
              <w:rPr>
                <w:rFonts w:asciiTheme="minorHAnsi" w:hAnsiTheme="minorHAnsi" w:cstheme="minorHAnsi"/>
                <w:i/>
                <w:iCs/>
              </w:rPr>
            </w:pPr>
            <w:proofErr w:type="gramStart"/>
            <w:r w:rsidRPr="00985BFE">
              <w:rPr>
                <w:rFonts w:asciiTheme="minorHAnsi" w:hAnsiTheme="minorHAnsi" w:cstheme="minorHAnsi"/>
                <w:i/>
                <w:iCs/>
              </w:rPr>
              <w:t>Viáticos interno</w:t>
            </w:r>
            <w:proofErr w:type="gramEnd"/>
            <w:r w:rsidRPr="00985BFE">
              <w:rPr>
                <w:rFonts w:asciiTheme="minorHAnsi" w:hAnsiTheme="minorHAnsi" w:cstheme="minorHAnsi"/>
                <w:i/>
                <w:iCs/>
              </w:rPr>
              <w:t>/externo</w:t>
            </w:r>
          </w:p>
          <w:p w14:paraId="6DE170FF" w14:textId="77777777" w:rsidR="00985BFE" w:rsidRPr="00985BFE" w:rsidRDefault="00985BFE" w:rsidP="005D4499">
            <w:pPr>
              <w:widowControl w:val="0"/>
              <w:numPr>
                <w:ilvl w:val="1"/>
                <w:numId w:val="6"/>
              </w:numPr>
              <w:tabs>
                <w:tab w:val="left" w:pos="-284"/>
                <w:tab w:val="left" w:pos="459"/>
              </w:tabs>
              <w:suppressAutoHyphens/>
              <w:autoSpaceDN w:val="0"/>
              <w:spacing w:line="276" w:lineRule="auto"/>
              <w:ind w:left="317" w:hanging="284"/>
              <w:jc w:val="both"/>
              <w:rPr>
                <w:rFonts w:asciiTheme="minorHAnsi" w:hAnsiTheme="minorHAnsi" w:cstheme="minorHAnsi"/>
                <w:i/>
                <w:iCs/>
              </w:rPr>
            </w:pPr>
            <w:r w:rsidRPr="00985BFE">
              <w:rPr>
                <w:rFonts w:asciiTheme="minorHAnsi" w:hAnsiTheme="minorHAnsi" w:cstheme="minorHAnsi"/>
                <w:i/>
                <w:iCs/>
              </w:rPr>
              <w:t>Transporte interno/externo</w:t>
            </w:r>
          </w:p>
        </w:tc>
        <w:tc>
          <w:tcPr>
            <w:tcW w:w="1952" w:type="dxa"/>
            <w:tcBorders>
              <w:top w:val="single" w:sz="4" w:space="0" w:color="auto"/>
              <w:left w:val="single" w:sz="4" w:space="0" w:color="auto"/>
              <w:bottom w:val="single" w:sz="4" w:space="0" w:color="auto"/>
              <w:right w:val="single" w:sz="4" w:space="0" w:color="auto"/>
            </w:tcBorders>
          </w:tcPr>
          <w:p w14:paraId="7CB8C797" w14:textId="77777777" w:rsidR="00985BFE" w:rsidRPr="00985BFE" w:rsidRDefault="00985BFE" w:rsidP="00985BFE">
            <w:pPr>
              <w:spacing w:after="120" w:line="276" w:lineRule="auto"/>
              <w:rPr>
                <w:rFonts w:asciiTheme="minorHAnsi" w:hAnsiTheme="minorHAnsi" w:cstheme="minorHAnsi"/>
                <w:i/>
                <w:iCs/>
              </w:rPr>
            </w:pPr>
            <w:r w:rsidRPr="00985BFE">
              <w:rPr>
                <w:rFonts w:asciiTheme="minorHAnsi" w:hAnsiTheme="minorHAnsi" w:cstheme="minorHAnsi"/>
                <w:i/>
                <w:iCs/>
              </w:rPr>
              <w:t>Máximo EUR 7.500/proyecto</w:t>
            </w:r>
          </w:p>
          <w:p w14:paraId="57CDEDDB" w14:textId="77777777" w:rsidR="00985BFE" w:rsidRPr="00985BFE" w:rsidRDefault="00985BFE" w:rsidP="00985BFE">
            <w:pPr>
              <w:spacing w:after="120" w:line="276" w:lineRule="auto"/>
              <w:rPr>
                <w:rFonts w:asciiTheme="minorHAnsi" w:hAnsiTheme="minorHAnsi" w:cstheme="minorHAnsi"/>
                <w:i/>
                <w:iCs/>
              </w:rPr>
            </w:pPr>
          </w:p>
        </w:tc>
        <w:tc>
          <w:tcPr>
            <w:tcW w:w="1834" w:type="dxa"/>
            <w:tcBorders>
              <w:top w:val="single" w:sz="4" w:space="0" w:color="auto"/>
              <w:left w:val="single" w:sz="4" w:space="0" w:color="auto"/>
              <w:bottom w:val="single" w:sz="4" w:space="0" w:color="auto"/>
              <w:right w:val="single" w:sz="4" w:space="0" w:color="auto"/>
            </w:tcBorders>
          </w:tcPr>
          <w:p w14:paraId="122ACA18" w14:textId="77777777" w:rsidR="00985BFE" w:rsidRPr="00985BFE" w:rsidRDefault="00985BFE" w:rsidP="00985BFE">
            <w:pPr>
              <w:spacing w:after="120" w:line="276" w:lineRule="auto"/>
              <w:rPr>
                <w:rFonts w:asciiTheme="minorHAnsi" w:hAnsiTheme="minorHAnsi" w:cstheme="minorHAnsi"/>
                <w:i/>
                <w:iCs/>
              </w:rPr>
            </w:pPr>
          </w:p>
        </w:tc>
      </w:tr>
      <w:tr w:rsidR="00985BFE" w:rsidRPr="00985BFE" w14:paraId="78DE8C52" w14:textId="77777777" w:rsidTr="0037026C">
        <w:trPr>
          <w:trHeight w:val="530"/>
        </w:trPr>
        <w:tc>
          <w:tcPr>
            <w:tcW w:w="5341" w:type="dxa"/>
            <w:tcBorders>
              <w:top w:val="single" w:sz="4" w:space="0" w:color="auto"/>
              <w:left w:val="single" w:sz="4" w:space="0" w:color="auto"/>
              <w:bottom w:val="single" w:sz="4" w:space="0" w:color="auto"/>
              <w:right w:val="single" w:sz="4" w:space="0" w:color="auto"/>
            </w:tcBorders>
          </w:tcPr>
          <w:p w14:paraId="6F697EA6" w14:textId="77777777" w:rsidR="00985BFE" w:rsidRPr="00985BFE" w:rsidRDefault="00985BFE" w:rsidP="005D4499">
            <w:pPr>
              <w:pStyle w:val="Prrafodelista"/>
              <w:numPr>
                <w:ilvl w:val="0"/>
                <w:numId w:val="6"/>
              </w:numPr>
              <w:tabs>
                <w:tab w:val="left" w:pos="1095"/>
              </w:tabs>
              <w:spacing w:after="120" w:line="276" w:lineRule="auto"/>
              <w:ind w:left="459" w:hanging="426"/>
              <w:rPr>
                <w:rFonts w:asciiTheme="minorHAnsi" w:hAnsiTheme="minorHAnsi" w:cstheme="minorHAnsi"/>
                <w:i/>
                <w:iCs/>
              </w:rPr>
            </w:pPr>
            <w:r w:rsidRPr="00985BFE">
              <w:rPr>
                <w:rFonts w:asciiTheme="minorHAnsi" w:hAnsiTheme="minorHAnsi" w:cstheme="minorHAnsi"/>
                <w:i/>
                <w:iCs/>
              </w:rPr>
              <w:t>Gastos del país para el proyecto (infraestructura, equipo, etc.)</w:t>
            </w:r>
          </w:p>
        </w:tc>
        <w:tc>
          <w:tcPr>
            <w:tcW w:w="1952" w:type="dxa"/>
            <w:tcBorders>
              <w:top w:val="single" w:sz="4" w:space="0" w:color="auto"/>
              <w:left w:val="single" w:sz="4" w:space="0" w:color="auto"/>
              <w:bottom w:val="single" w:sz="4" w:space="0" w:color="auto"/>
              <w:right w:val="single" w:sz="4" w:space="0" w:color="auto"/>
            </w:tcBorders>
          </w:tcPr>
          <w:p w14:paraId="3D2C9101" w14:textId="77777777" w:rsidR="00985BFE" w:rsidRPr="00985BFE" w:rsidRDefault="00985BFE" w:rsidP="00985BFE">
            <w:pPr>
              <w:spacing w:after="120" w:line="276" w:lineRule="auto"/>
              <w:rPr>
                <w:rFonts w:asciiTheme="minorHAnsi" w:hAnsiTheme="minorHAnsi" w:cstheme="minorHAnsi"/>
                <w:i/>
                <w:iCs/>
              </w:rPr>
            </w:pPr>
            <w:r w:rsidRPr="00985BFE">
              <w:rPr>
                <w:rFonts w:asciiTheme="minorHAnsi" w:hAnsiTheme="minorHAnsi" w:cstheme="minorHAnsi"/>
                <w:i/>
                <w:iCs/>
              </w:rPr>
              <w:t>Máximo EUR 10.000</w:t>
            </w:r>
          </w:p>
        </w:tc>
        <w:tc>
          <w:tcPr>
            <w:tcW w:w="1834" w:type="dxa"/>
            <w:tcBorders>
              <w:top w:val="single" w:sz="4" w:space="0" w:color="auto"/>
              <w:left w:val="single" w:sz="4" w:space="0" w:color="auto"/>
              <w:bottom w:val="single" w:sz="4" w:space="0" w:color="auto"/>
              <w:right w:val="single" w:sz="4" w:space="0" w:color="auto"/>
            </w:tcBorders>
          </w:tcPr>
          <w:p w14:paraId="71C3A003" w14:textId="77777777" w:rsidR="00985BFE" w:rsidRPr="00985BFE" w:rsidRDefault="00985BFE" w:rsidP="00985BFE">
            <w:pPr>
              <w:spacing w:after="120" w:line="276" w:lineRule="auto"/>
              <w:rPr>
                <w:rFonts w:asciiTheme="minorHAnsi" w:hAnsiTheme="minorHAnsi" w:cstheme="minorHAnsi"/>
                <w:i/>
                <w:iCs/>
              </w:rPr>
            </w:pPr>
          </w:p>
        </w:tc>
      </w:tr>
      <w:tr w:rsidR="00985BFE" w:rsidRPr="00985BFE" w14:paraId="2A4044DD" w14:textId="77777777" w:rsidTr="0037026C">
        <w:trPr>
          <w:trHeight w:val="557"/>
        </w:trPr>
        <w:tc>
          <w:tcPr>
            <w:tcW w:w="7293" w:type="dxa"/>
            <w:gridSpan w:val="2"/>
            <w:tcBorders>
              <w:top w:val="single" w:sz="4" w:space="0" w:color="auto"/>
              <w:left w:val="single" w:sz="4" w:space="0" w:color="auto"/>
              <w:bottom w:val="single" w:sz="4" w:space="0" w:color="auto"/>
              <w:right w:val="single" w:sz="4" w:space="0" w:color="auto"/>
            </w:tcBorders>
            <w:hideMark/>
          </w:tcPr>
          <w:p w14:paraId="0CBA2219" w14:textId="77777777" w:rsidR="00985BFE" w:rsidRPr="00985BFE" w:rsidRDefault="00985BFE" w:rsidP="00985BFE">
            <w:pPr>
              <w:tabs>
                <w:tab w:val="left" w:pos="0"/>
              </w:tabs>
              <w:spacing w:after="120" w:line="276" w:lineRule="auto"/>
              <w:ind w:left="72"/>
              <w:jc w:val="right"/>
              <w:rPr>
                <w:rFonts w:asciiTheme="minorHAnsi" w:hAnsiTheme="minorHAnsi" w:cstheme="minorHAnsi"/>
                <w:b/>
                <w:i/>
                <w:iCs/>
                <w:highlight w:val="green"/>
              </w:rPr>
            </w:pPr>
            <w:r w:rsidRPr="00985BFE">
              <w:rPr>
                <w:rFonts w:asciiTheme="minorHAnsi" w:hAnsiTheme="minorHAnsi" w:cstheme="minorHAnsi"/>
                <w:b/>
                <w:i/>
                <w:iCs/>
              </w:rPr>
              <w:t>TOTAL</w:t>
            </w:r>
          </w:p>
        </w:tc>
        <w:tc>
          <w:tcPr>
            <w:tcW w:w="1834" w:type="dxa"/>
            <w:tcBorders>
              <w:top w:val="single" w:sz="4" w:space="0" w:color="auto"/>
              <w:left w:val="single" w:sz="4" w:space="0" w:color="auto"/>
              <w:bottom w:val="single" w:sz="4" w:space="0" w:color="auto"/>
              <w:right w:val="single" w:sz="4" w:space="0" w:color="auto"/>
            </w:tcBorders>
          </w:tcPr>
          <w:p w14:paraId="5BBAD9BE" w14:textId="77777777" w:rsidR="00985BFE" w:rsidRPr="00985BFE" w:rsidRDefault="00985BFE" w:rsidP="00985BFE">
            <w:pPr>
              <w:tabs>
                <w:tab w:val="left" w:pos="0"/>
              </w:tabs>
              <w:spacing w:after="120" w:line="276" w:lineRule="auto"/>
              <w:ind w:left="72"/>
              <w:jc w:val="center"/>
              <w:rPr>
                <w:rFonts w:asciiTheme="minorHAnsi" w:hAnsiTheme="minorHAnsi" w:cstheme="minorHAnsi"/>
                <w:b/>
                <w:i/>
                <w:iCs/>
                <w:highlight w:val="green"/>
              </w:rPr>
            </w:pPr>
            <w:r w:rsidRPr="00985BFE">
              <w:rPr>
                <w:rFonts w:asciiTheme="minorHAnsi" w:hAnsiTheme="minorHAnsi" w:cstheme="minorHAnsi"/>
                <w:b/>
                <w:i/>
                <w:iCs/>
                <w:highlight w:val="green"/>
              </w:rPr>
              <w:t>816.70</w:t>
            </w:r>
          </w:p>
        </w:tc>
      </w:tr>
    </w:tbl>
    <w:p w14:paraId="4FA72468" w14:textId="77777777" w:rsidR="00985BFE" w:rsidRPr="00430756" w:rsidRDefault="00985BFE" w:rsidP="00ED44EA">
      <w:pPr>
        <w:spacing w:line="276" w:lineRule="auto"/>
        <w:jc w:val="both"/>
        <w:rPr>
          <w:rFonts w:asciiTheme="minorHAnsi" w:hAnsiTheme="minorHAnsi" w:cstheme="minorHAnsi"/>
          <w:i/>
          <w:iCs/>
        </w:rPr>
      </w:pPr>
    </w:p>
    <w:p w14:paraId="60DFFF1F" w14:textId="77777777" w:rsidR="00430756" w:rsidRPr="00524AB8" w:rsidRDefault="00430756" w:rsidP="00ED44EA">
      <w:pPr>
        <w:spacing w:line="276" w:lineRule="auto"/>
        <w:jc w:val="both"/>
      </w:pPr>
    </w:p>
    <w:p w14:paraId="2F952CE1" w14:textId="63E73E06" w:rsidR="003E3727" w:rsidRPr="003E3727" w:rsidRDefault="003E3727" w:rsidP="003E3727">
      <w:pPr>
        <w:spacing w:line="276" w:lineRule="auto"/>
        <w:jc w:val="both"/>
        <w:rPr>
          <w:rFonts w:asciiTheme="minorHAnsi" w:hAnsiTheme="minorHAnsi" w:cstheme="minorHAnsi"/>
          <w:b/>
          <w:i/>
          <w:iCs/>
        </w:rPr>
      </w:pPr>
      <w:r w:rsidRPr="003E3727">
        <w:rPr>
          <w:rFonts w:asciiTheme="minorHAnsi" w:hAnsiTheme="minorHAnsi" w:cstheme="minorHAnsi"/>
          <w:b/>
          <w:i/>
          <w:iCs/>
        </w:rPr>
        <w:t>2.-IMPACTO DE LAS ACTIVIDADES DE PROYECTO EN EL PAÍS</w:t>
      </w:r>
      <w:r w:rsidRPr="003E3727">
        <w:rPr>
          <w:rFonts w:asciiTheme="minorHAnsi" w:hAnsiTheme="minorHAnsi" w:cstheme="minorHAnsi"/>
          <w:b/>
          <w:i/>
          <w:iCs/>
        </w:rPr>
        <w:br/>
      </w:r>
    </w:p>
    <w:p w14:paraId="31836E3D" w14:textId="77777777" w:rsidR="003E3727" w:rsidRPr="003E3727" w:rsidRDefault="003E3727" w:rsidP="003E3727">
      <w:pPr>
        <w:spacing w:line="276" w:lineRule="auto"/>
        <w:jc w:val="both"/>
        <w:rPr>
          <w:rFonts w:asciiTheme="minorHAnsi" w:hAnsiTheme="minorHAnsi" w:cstheme="minorHAnsi"/>
          <w:i/>
          <w:iCs/>
        </w:rPr>
      </w:pPr>
      <w:r w:rsidRPr="003E3727">
        <w:rPr>
          <w:rFonts w:asciiTheme="minorHAnsi" w:hAnsiTheme="minorHAnsi" w:cstheme="minorHAnsi"/>
          <w:i/>
          <w:iCs/>
        </w:rPr>
        <w:t xml:space="preserve">A través del proyecto RLA5081 el laboratorio de Residuos de Sustancias Químicas y Biológicas MAG-OIRSA adquirió equipo y materiales que serán utilizados para realizar análisis de pruebas de laboratorio en residuos de plaguicidas por un valor de </w:t>
      </w:r>
      <w:r w:rsidRPr="003E3727">
        <w:rPr>
          <w:rFonts w:asciiTheme="minorHAnsi" w:hAnsiTheme="minorHAnsi" w:cstheme="minorHAnsi"/>
          <w:b/>
          <w:i/>
          <w:iCs/>
        </w:rPr>
        <w:t>10,653.10 euros</w:t>
      </w:r>
      <w:r w:rsidRPr="003E3727">
        <w:rPr>
          <w:rFonts w:asciiTheme="minorHAnsi" w:hAnsiTheme="minorHAnsi" w:cstheme="minorHAnsi"/>
          <w:i/>
          <w:iCs/>
        </w:rPr>
        <w:t>.</w:t>
      </w:r>
    </w:p>
    <w:p w14:paraId="1A28E790" w14:textId="77777777" w:rsidR="003E3727" w:rsidRPr="003E3727" w:rsidRDefault="003E3727" w:rsidP="003E3727">
      <w:pPr>
        <w:tabs>
          <w:tab w:val="num" w:pos="0"/>
        </w:tabs>
        <w:spacing w:after="120" w:line="276" w:lineRule="auto"/>
        <w:ind w:left="283"/>
        <w:jc w:val="both"/>
        <w:rPr>
          <w:rFonts w:asciiTheme="minorHAnsi" w:hAnsiTheme="minorHAnsi" w:cstheme="minorHAnsi"/>
          <w:i/>
          <w:iCs/>
        </w:rPr>
      </w:pPr>
    </w:p>
    <w:p w14:paraId="2E484B24" w14:textId="77777777" w:rsidR="003E3727" w:rsidRPr="003E3727" w:rsidRDefault="003E3727" w:rsidP="003E3727">
      <w:pPr>
        <w:tabs>
          <w:tab w:val="num" w:pos="0"/>
        </w:tabs>
        <w:spacing w:after="120" w:line="276" w:lineRule="auto"/>
        <w:jc w:val="both"/>
        <w:rPr>
          <w:rFonts w:asciiTheme="minorHAnsi" w:hAnsiTheme="minorHAnsi" w:cstheme="minorHAnsi"/>
          <w:i/>
          <w:iCs/>
        </w:rPr>
      </w:pPr>
      <w:r w:rsidRPr="003E3727">
        <w:rPr>
          <w:rFonts w:asciiTheme="minorHAnsi" w:hAnsiTheme="minorHAnsi" w:cstheme="minorHAnsi"/>
          <w:b/>
          <w:i/>
          <w:iCs/>
        </w:rPr>
        <w:lastRenderedPageBreak/>
        <w:t>3.- RESULTADOS</w:t>
      </w:r>
    </w:p>
    <w:p w14:paraId="501DFDF1" w14:textId="15D25658" w:rsidR="003E3727" w:rsidRPr="003E3727" w:rsidRDefault="003E3727" w:rsidP="003E3727">
      <w:pPr>
        <w:tabs>
          <w:tab w:val="num" w:pos="0"/>
        </w:tabs>
        <w:spacing w:after="120" w:line="276" w:lineRule="auto"/>
        <w:jc w:val="both"/>
        <w:rPr>
          <w:rFonts w:asciiTheme="minorHAnsi" w:hAnsiTheme="minorHAnsi" w:cstheme="minorHAnsi"/>
          <w:b/>
          <w:i/>
          <w:iCs/>
        </w:rPr>
      </w:pPr>
      <w:r w:rsidRPr="003E3727">
        <w:rPr>
          <w:rFonts w:asciiTheme="minorHAnsi" w:hAnsiTheme="minorHAnsi" w:cstheme="minorHAnsi"/>
          <w:b/>
          <w:i/>
          <w:iCs/>
        </w:rPr>
        <w:t>A.- DIFICULTADES Y PROBLEMAS PRESENTADOS DURANTE LA MARCHA DEL PROYECTO</w:t>
      </w:r>
    </w:p>
    <w:p w14:paraId="29A3DB72" w14:textId="66C23C86" w:rsidR="003E3727" w:rsidRPr="003E3727" w:rsidRDefault="003E3727" w:rsidP="003E3727">
      <w:pPr>
        <w:tabs>
          <w:tab w:val="num" w:pos="0"/>
        </w:tabs>
        <w:spacing w:after="120" w:line="276" w:lineRule="auto"/>
        <w:jc w:val="both"/>
        <w:rPr>
          <w:rFonts w:asciiTheme="minorHAnsi" w:hAnsiTheme="minorHAnsi" w:cstheme="minorHAnsi"/>
          <w:bCs/>
          <w:i/>
          <w:iCs/>
        </w:rPr>
      </w:pPr>
      <w:r w:rsidRPr="003E3727">
        <w:rPr>
          <w:rFonts w:asciiTheme="minorHAnsi" w:hAnsiTheme="minorHAnsi" w:cstheme="minorHAnsi"/>
          <w:bCs/>
          <w:i/>
          <w:iCs/>
        </w:rPr>
        <w:t>El principal problema de los proyectos es que</w:t>
      </w:r>
      <w:r w:rsidR="00C176B7">
        <w:rPr>
          <w:rFonts w:asciiTheme="minorHAnsi" w:hAnsiTheme="minorHAnsi" w:cstheme="minorHAnsi"/>
          <w:bCs/>
          <w:i/>
          <w:iCs/>
        </w:rPr>
        <w:t xml:space="preserve"> no</w:t>
      </w:r>
      <w:r w:rsidRPr="003E3727">
        <w:rPr>
          <w:rFonts w:asciiTheme="minorHAnsi" w:hAnsiTheme="minorHAnsi" w:cstheme="minorHAnsi"/>
          <w:bCs/>
          <w:i/>
          <w:iCs/>
        </w:rPr>
        <w:t xml:space="preserve"> son diseñados a la realidad nuestra y muchas de las actividades no encajan a lo realizado en el país, las plataformas de registro a las capacitaciones son complicadas y muchas veces no se pudo realizar el registro de los participantes.</w:t>
      </w:r>
    </w:p>
    <w:p w14:paraId="0E26768A" w14:textId="77777777" w:rsidR="003E3727" w:rsidRPr="003E3727" w:rsidRDefault="003E3727" w:rsidP="003E3727">
      <w:pPr>
        <w:tabs>
          <w:tab w:val="num" w:pos="0"/>
        </w:tabs>
        <w:spacing w:after="120" w:line="276" w:lineRule="auto"/>
        <w:jc w:val="both"/>
        <w:rPr>
          <w:rFonts w:asciiTheme="minorHAnsi" w:hAnsiTheme="minorHAnsi" w:cstheme="minorHAnsi"/>
          <w:bCs/>
          <w:i/>
          <w:iCs/>
        </w:rPr>
      </w:pPr>
      <w:r w:rsidRPr="003E3727">
        <w:rPr>
          <w:rFonts w:asciiTheme="minorHAnsi" w:hAnsiTheme="minorHAnsi" w:cstheme="minorHAnsi"/>
          <w:bCs/>
          <w:i/>
          <w:iCs/>
        </w:rPr>
        <w:t>Factores como el idioma del contenido de alguna información y los horarios para algunas actividades dificulto el logro de los objetivos esperados.</w:t>
      </w:r>
    </w:p>
    <w:p w14:paraId="06BD75B5" w14:textId="66D41504" w:rsidR="009E6FFB" w:rsidRPr="00083A33" w:rsidRDefault="009E6FFB" w:rsidP="00083A33">
      <w:pPr>
        <w:tabs>
          <w:tab w:val="left" w:pos="-720"/>
        </w:tabs>
        <w:suppressAutoHyphens/>
        <w:spacing w:before="120" w:after="120" w:line="276" w:lineRule="auto"/>
        <w:jc w:val="both"/>
        <w:rPr>
          <w:rFonts w:asciiTheme="minorHAnsi" w:hAnsiTheme="minorHAnsi" w:cstheme="minorHAnsi"/>
          <w:b/>
          <w:i/>
          <w:iCs/>
        </w:rPr>
      </w:pPr>
      <w:r w:rsidRPr="00083A33">
        <w:rPr>
          <w:rFonts w:asciiTheme="minorHAnsi" w:hAnsiTheme="minorHAnsi" w:cstheme="minorHAnsi"/>
          <w:b/>
          <w:i/>
          <w:iCs/>
        </w:rPr>
        <w:t>Proyecto RLA5085 Fortalecimiento de la capacidad de los laboratorios oficiales para monitorizar brotes de enfermedades animales y zoonóticas prioritarias y responder a ellos (ARCAL CLXXIV)</w:t>
      </w:r>
    </w:p>
    <w:p w14:paraId="4A109ED5" w14:textId="76D5E4F5" w:rsidR="009E6FFB" w:rsidRPr="00083A33" w:rsidRDefault="009E6FFB" w:rsidP="00083A33">
      <w:pPr>
        <w:tabs>
          <w:tab w:val="left" w:pos="-720"/>
        </w:tabs>
        <w:suppressAutoHyphens/>
        <w:spacing w:before="120" w:after="120" w:line="276" w:lineRule="auto"/>
        <w:jc w:val="both"/>
        <w:rPr>
          <w:rFonts w:asciiTheme="minorHAnsi" w:hAnsiTheme="minorHAnsi" w:cstheme="minorHAnsi"/>
          <w:bCs/>
          <w:i/>
          <w:iCs/>
        </w:rPr>
      </w:pPr>
      <w:r w:rsidRPr="00083A33">
        <w:rPr>
          <w:rFonts w:asciiTheme="minorHAnsi" w:hAnsiTheme="minorHAnsi" w:cstheme="minorHAnsi"/>
          <w:b/>
          <w:i/>
          <w:iCs/>
        </w:rPr>
        <w:t xml:space="preserve">Institución Contraparte: </w:t>
      </w:r>
      <w:r w:rsidRPr="00083A33">
        <w:rPr>
          <w:rFonts w:asciiTheme="minorHAnsi" w:hAnsiTheme="minorHAnsi" w:cstheme="minorHAnsi"/>
          <w:bCs/>
          <w:i/>
          <w:iCs/>
        </w:rPr>
        <w:t>Ministerio de Agricultura y Ganadería</w:t>
      </w:r>
    </w:p>
    <w:p w14:paraId="7AAA1DA7" w14:textId="2D59470B" w:rsidR="009E6FFB" w:rsidRPr="00083A33" w:rsidRDefault="009E6FFB" w:rsidP="00083A33">
      <w:pPr>
        <w:tabs>
          <w:tab w:val="left" w:pos="-720"/>
        </w:tabs>
        <w:suppressAutoHyphens/>
        <w:spacing w:before="120" w:after="120" w:line="276" w:lineRule="auto"/>
        <w:jc w:val="both"/>
        <w:rPr>
          <w:rFonts w:asciiTheme="minorHAnsi" w:hAnsiTheme="minorHAnsi" w:cstheme="minorHAnsi"/>
          <w:b/>
          <w:i/>
          <w:iCs/>
        </w:rPr>
      </w:pPr>
      <w:r w:rsidRPr="00083A33">
        <w:rPr>
          <w:rFonts w:asciiTheme="minorHAnsi" w:hAnsiTheme="minorHAnsi" w:cstheme="minorHAnsi"/>
          <w:b/>
          <w:i/>
          <w:iCs/>
        </w:rPr>
        <w:t xml:space="preserve">Coordinadores de Proyecto: </w:t>
      </w:r>
    </w:p>
    <w:p w14:paraId="550743DE" w14:textId="1CDBA18A" w:rsidR="009E6FFB" w:rsidRPr="00083A33" w:rsidRDefault="009E6FFB" w:rsidP="00083A33">
      <w:pPr>
        <w:tabs>
          <w:tab w:val="left" w:pos="-720"/>
        </w:tabs>
        <w:suppressAutoHyphens/>
        <w:spacing w:before="120" w:after="120" w:line="276" w:lineRule="auto"/>
        <w:jc w:val="both"/>
        <w:rPr>
          <w:rFonts w:asciiTheme="minorHAnsi" w:hAnsiTheme="minorHAnsi" w:cstheme="minorHAnsi"/>
          <w:bCs/>
          <w:i/>
          <w:iCs/>
        </w:rPr>
      </w:pPr>
      <w:r w:rsidRPr="00083A33">
        <w:rPr>
          <w:rFonts w:asciiTheme="minorHAnsi" w:hAnsiTheme="minorHAnsi" w:cstheme="minorHAnsi"/>
          <w:bCs/>
          <w:i/>
          <w:iCs/>
        </w:rPr>
        <w:t xml:space="preserve">Rocio González, Técnico de Laboratorio de PCR </w:t>
      </w:r>
    </w:p>
    <w:p w14:paraId="474C34AA" w14:textId="77777777" w:rsidR="009E6FFB" w:rsidRPr="00083A33" w:rsidRDefault="009E6FFB" w:rsidP="00083A33">
      <w:pPr>
        <w:spacing w:line="276" w:lineRule="auto"/>
        <w:jc w:val="both"/>
        <w:rPr>
          <w:rFonts w:asciiTheme="minorHAnsi" w:hAnsiTheme="minorHAnsi" w:cstheme="minorHAnsi"/>
          <w:b/>
          <w:i/>
          <w:iCs/>
          <w:color w:val="000000"/>
        </w:rPr>
      </w:pPr>
      <w:r w:rsidRPr="00083A33">
        <w:rPr>
          <w:rFonts w:asciiTheme="minorHAnsi" w:hAnsiTheme="minorHAnsi" w:cstheme="minorHAnsi"/>
          <w:b/>
          <w:i/>
          <w:iCs/>
          <w:color w:val="000000"/>
        </w:rPr>
        <w:t>RESUMEN EJECUTIVO</w:t>
      </w:r>
    </w:p>
    <w:p w14:paraId="518D4635" w14:textId="77777777" w:rsidR="009E6FFB" w:rsidRPr="00083A33" w:rsidRDefault="009E6FFB" w:rsidP="00083A33">
      <w:pPr>
        <w:spacing w:line="276" w:lineRule="auto"/>
        <w:jc w:val="both"/>
        <w:rPr>
          <w:rFonts w:asciiTheme="minorHAnsi" w:hAnsiTheme="minorHAnsi" w:cstheme="minorHAnsi"/>
          <w:b/>
          <w:i/>
          <w:iCs/>
          <w:color w:val="000000"/>
        </w:rPr>
      </w:pPr>
    </w:p>
    <w:p w14:paraId="33CB4109" w14:textId="333566EF" w:rsidR="009E6FFB" w:rsidRPr="00083A33" w:rsidRDefault="009E6FFB" w:rsidP="00083A33">
      <w:pPr>
        <w:spacing w:line="276" w:lineRule="auto"/>
        <w:jc w:val="both"/>
        <w:rPr>
          <w:rFonts w:asciiTheme="minorHAnsi" w:hAnsiTheme="minorHAnsi" w:cstheme="minorHAnsi"/>
          <w:i/>
          <w:iCs/>
          <w:color w:val="000000"/>
        </w:rPr>
      </w:pPr>
      <w:r w:rsidRPr="00083A33">
        <w:rPr>
          <w:rFonts w:asciiTheme="minorHAnsi" w:hAnsiTheme="minorHAnsi" w:cstheme="minorHAnsi"/>
          <w:i/>
          <w:iCs/>
          <w:color w:val="000000"/>
        </w:rPr>
        <w:t xml:space="preserve">El proyecto </w:t>
      </w:r>
      <w:r w:rsidRPr="00083A33">
        <w:rPr>
          <w:rFonts w:asciiTheme="minorHAnsi" w:hAnsiTheme="minorHAnsi" w:cstheme="minorHAnsi"/>
          <w:i/>
          <w:iCs/>
        </w:rPr>
        <w:t xml:space="preserve">RLA5085 “Fortalecimiento de la capacidad de los laboratorios oficiales para monitorizar brotes de enfermedades animales y zoonóticas prioritarias y responder a ellos (ARCAL CLXXIV), 2022-2025, </w:t>
      </w:r>
      <w:r w:rsidRPr="00083A33">
        <w:rPr>
          <w:rFonts w:asciiTheme="minorHAnsi" w:hAnsiTheme="minorHAnsi" w:cstheme="minorHAnsi"/>
          <w:i/>
          <w:iCs/>
          <w:color w:val="000000"/>
        </w:rPr>
        <w:t>comienza a ejecutarse el 01-01-2022. Dentro de este proyecto participan los Laboratorios Oficiales de los Servicios Veterinarios de 2</w:t>
      </w:r>
      <w:r w:rsidRPr="00083A33">
        <w:rPr>
          <w:rFonts w:asciiTheme="minorHAnsi" w:hAnsiTheme="minorHAnsi" w:cstheme="minorHAnsi"/>
          <w:i/>
          <w:iCs/>
        </w:rPr>
        <w:t>0</w:t>
      </w:r>
      <w:r w:rsidRPr="00083A33">
        <w:rPr>
          <w:rFonts w:asciiTheme="minorHAnsi" w:hAnsiTheme="minorHAnsi" w:cstheme="minorHAnsi"/>
          <w:i/>
          <w:iCs/>
          <w:color w:val="000000"/>
        </w:rPr>
        <w:t xml:space="preserve"> países de América Latina y del Caribe, con el objetivo principal de fortalecer el diagnóstico para enfermedades tales como Influenza (IA), Newcastle (NC), Fiebre Porcina Africana (PPA), Fiebre Porcina clásica (PPC) y brucelosis (BRU).</w:t>
      </w:r>
    </w:p>
    <w:p w14:paraId="178AD1AF" w14:textId="77777777" w:rsidR="009E6FFB" w:rsidRPr="00083A33" w:rsidRDefault="009E6FFB" w:rsidP="00083A33">
      <w:pPr>
        <w:spacing w:line="276" w:lineRule="auto"/>
        <w:jc w:val="both"/>
        <w:rPr>
          <w:rFonts w:asciiTheme="minorHAnsi" w:hAnsiTheme="minorHAnsi" w:cstheme="minorHAnsi"/>
          <w:i/>
          <w:iCs/>
          <w:color w:val="000000"/>
        </w:rPr>
      </w:pPr>
    </w:p>
    <w:p w14:paraId="439AF121" w14:textId="15F15C1D" w:rsidR="009E6FFB" w:rsidRPr="00083A33" w:rsidRDefault="009E6FFB" w:rsidP="00083A33">
      <w:pPr>
        <w:spacing w:line="276" w:lineRule="auto"/>
        <w:jc w:val="both"/>
        <w:rPr>
          <w:rFonts w:asciiTheme="minorHAnsi" w:hAnsiTheme="minorHAnsi" w:cstheme="minorHAnsi"/>
          <w:i/>
          <w:iCs/>
          <w:color w:val="000000"/>
        </w:rPr>
      </w:pPr>
      <w:r w:rsidRPr="00083A33">
        <w:rPr>
          <w:rFonts w:asciiTheme="minorHAnsi" w:hAnsiTheme="minorHAnsi" w:cstheme="minorHAnsi"/>
          <w:i/>
          <w:iCs/>
          <w:color w:val="000000"/>
        </w:rPr>
        <w:t>Durante el año 2022 se realizaron 2 Reuniones de coordinación con todas las contrapartes en línea. La primera de ellas se realizó del 7 al 14 de marzo del 2022 y contó además con la participación de los comunicadores designados por país para participar en este proyecto (</w:t>
      </w:r>
      <w:hyperlink r:id="rId12">
        <w:r w:rsidRPr="00083A33">
          <w:rPr>
            <w:rFonts w:asciiTheme="minorHAnsi" w:hAnsiTheme="minorHAnsi" w:cstheme="minorHAnsi"/>
            <w:i/>
            <w:iCs/>
            <w:color w:val="0000FF"/>
            <w:u w:val="single"/>
          </w:rPr>
          <w:t>https://www.arcal-lac.org/laboratorios-de-la-region-inician-cooperacion-para-enfrentar-brotes-de-enfermedades-animales-y-zoonoticas/</w:t>
        </w:r>
      </w:hyperlink>
      <w:r w:rsidRPr="00083A33">
        <w:rPr>
          <w:rFonts w:asciiTheme="minorHAnsi" w:hAnsiTheme="minorHAnsi" w:cstheme="minorHAnsi"/>
          <w:i/>
          <w:iCs/>
          <w:color w:val="000000"/>
        </w:rPr>
        <w:t xml:space="preserve">). La segunda reunión se realizó el 5 de abril del 2022 y en esta reunión se estableció la estrategia y plan de comunicación del proyecto (Anexo 1).  </w:t>
      </w:r>
      <w:r w:rsidRPr="00083A33">
        <w:rPr>
          <w:rFonts w:asciiTheme="minorHAnsi" w:hAnsiTheme="minorHAnsi" w:cstheme="minorHAnsi"/>
          <w:i/>
          <w:iCs/>
        </w:rPr>
        <w:t xml:space="preserve">Además, con el fin de conocer la línea base de la </w:t>
      </w:r>
      <w:proofErr w:type="gramStart"/>
      <w:r w:rsidRPr="00083A33">
        <w:rPr>
          <w:rFonts w:asciiTheme="minorHAnsi" w:hAnsiTheme="minorHAnsi" w:cstheme="minorHAnsi"/>
          <w:i/>
          <w:iCs/>
        </w:rPr>
        <w:t>región</w:t>
      </w:r>
      <w:proofErr w:type="gramEnd"/>
      <w:r w:rsidRPr="00083A33">
        <w:rPr>
          <w:rFonts w:asciiTheme="minorHAnsi" w:hAnsiTheme="minorHAnsi" w:cstheme="minorHAnsi"/>
          <w:i/>
          <w:iCs/>
        </w:rPr>
        <w:t xml:space="preserve"> así como fortalezas y debilidades de cada uno de los países se realizaron 3 encuestas de manera digital (Anexo 2, 3, 4) y las respuestas pueden ser consultadas en el Informe de la Primera reunión de Coordinación (Anexo 5). Con estas encuestas se conoció además la situación de los países con respecto a recursos humanos y de equipo disponibles, técnicas diagnósticas utilizadas para las </w:t>
      </w:r>
      <w:r w:rsidRPr="00083A33">
        <w:rPr>
          <w:rFonts w:asciiTheme="minorHAnsi" w:hAnsiTheme="minorHAnsi" w:cstheme="minorHAnsi"/>
          <w:i/>
          <w:iCs/>
        </w:rPr>
        <w:lastRenderedPageBreak/>
        <w:t>enfermedades de interés, técnicas diagnósticas acreditadas y necesidades de cada laboratorio</w:t>
      </w:r>
      <w:r w:rsidR="00BF2DCC">
        <w:rPr>
          <w:rFonts w:asciiTheme="minorHAnsi" w:hAnsiTheme="minorHAnsi" w:cstheme="minorHAnsi"/>
          <w:i/>
          <w:iCs/>
        </w:rPr>
        <w:t>.</w:t>
      </w:r>
    </w:p>
    <w:p w14:paraId="2A214E90" w14:textId="77777777" w:rsidR="009E6FFB" w:rsidRPr="00083A33" w:rsidRDefault="009E6FFB" w:rsidP="00083A33">
      <w:pPr>
        <w:spacing w:line="276" w:lineRule="auto"/>
        <w:jc w:val="both"/>
        <w:rPr>
          <w:rFonts w:asciiTheme="minorHAnsi" w:hAnsiTheme="minorHAnsi" w:cstheme="minorHAnsi"/>
          <w:i/>
          <w:iCs/>
          <w:color w:val="000000"/>
        </w:rPr>
      </w:pPr>
    </w:p>
    <w:p w14:paraId="5ACFC067" w14:textId="77777777" w:rsidR="009E6FFB" w:rsidRPr="00083A33" w:rsidRDefault="009E6FFB" w:rsidP="00083A33">
      <w:pPr>
        <w:spacing w:line="276" w:lineRule="auto"/>
        <w:jc w:val="both"/>
        <w:rPr>
          <w:rFonts w:asciiTheme="minorHAnsi" w:hAnsiTheme="minorHAnsi" w:cstheme="minorHAnsi"/>
          <w:i/>
          <w:iCs/>
          <w:color w:val="000000"/>
        </w:rPr>
      </w:pPr>
      <w:r w:rsidRPr="00083A33">
        <w:rPr>
          <w:rFonts w:asciiTheme="minorHAnsi" w:hAnsiTheme="minorHAnsi" w:cstheme="minorHAnsi"/>
          <w:i/>
          <w:iCs/>
          <w:color w:val="000000"/>
        </w:rPr>
        <w:t xml:space="preserve">En total se realizaron 13 Reuniones de coordinación entre la DTM, TO y </w:t>
      </w:r>
      <w:r w:rsidRPr="00083A33">
        <w:rPr>
          <w:rFonts w:asciiTheme="minorHAnsi" w:hAnsiTheme="minorHAnsi" w:cstheme="minorHAnsi"/>
          <w:i/>
          <w:iCs/>
        </w:rPr>
        <w:t>PMO</w:t>
      </w:r>
      <w:r w:rsidRPr="00083A33">
        <w:rPr>
          <w:rFonts w:asciiTheme="minorHAnsi" w:hAnsiTheme="minorHAnsi" w:cstheme="minorHAnsi"/>
          <w:i/>
          <w:iCs/>
          <w:color w:val="000000"/>
        </w:rPr>
        <w:t xml:space="preserve"> para la introducción al proyecto, así como coordinar las distintas actividades de consideraciones y prioridades de compras y planificación de las actividades con las contrapartes.</w:t>
      </w:r>
    </w:p>
    <w:p w14:paraId="6F15244E" w14:textId="77777777" w:rsidR="009E6FFB" w:rsidRPr="00083A33" w:rsidRDefault="009E6FFB" w:rsidP="00083A33">
      <w:pPr>
        <w:spacing w:line="276" w:lineRule="auto"/>
        <w:jc w:val="both"/>
        <w:rPr>
          <w:rFonts w:asciiTheme="minorHAnsi" w:hAnsiTheme="minorHAnsi" w:cstheme="minorHAnsi"/>
          <w:i/>
          <w:iCs/>
          <w:color w:val="000000"/>
        </w:rPr>
      </w:pPr>
    </w:p>
    <w:p w14:paraId="2DCAED36" w14:textId="39F63AC3" w:rsidR="006E0F39" w:rsidRPr="00083A33" w:rsidRDefault="009E6FFB" w:rsidP="00083A33">
      <w:pPr>
        <w:spacing w:line="276" w:lineRule="auto"/>
        <w:jc w:val="both"/>
        <w:rPr>
          <w:rFonts w:asciiTheme="minorHAnsi" w:hAnsiTheme="minorHAnsi" w:cstheme="minorHAnsi"/>
          <w:i/>
          <w:iCs/>
          <w:color w:val="000000"/>
        </w:rPr>
      </w:pPr>
      <w:r w:rsidRPr="00083A33">
        <w:rPr>
          <w:rFonts w:asciiTheme="minorHAnsi" w:hAnsiTheme="minorHAnsi" w:cstheme="minorHAnsi"/>
          <w:i/>
          <w:iCs/>
          <w:color w:val="000000"/>
        </w:rPr>
        <w:t xml:space="preserve">Además, se realizó una reunión presencial del 21-27 de </w:t>
      </w:r>
      <w:r w:rsidR="006E0F39" w:rsidRPr="00083A33">
        <w:rPr>
          <w:rFonts w:asciiTheme="minorHAnsi" w:hAnsiTheme="minorHAnsi" w:cstheme="minorHAnsi"/>
          <w:i/>
          <w:iCs/>
          <w:color w:val="000000"/>
        </w:rPr>
        <w:t>octubre</w:t>
      </w:r>
      <w:r w:rsidRPr="00083A33">
        <w:rPr>
          <w:rFonts w:asciiTheme="minorHAnsi" w:hAnsiTheme="minorHAnsi" w:cstheme="minorHAnsi"/>
          <w:i/>
          <w:iCs/>
          <w:color w:val="000000"/>
        </w:rPr>
        <w:t xml:space="preserve"> en Buenos Aires, Argentina para la planificación y detección de necesidades con las 5 enfermedades de interés del proyecto en coordinación con las 2</w:t>
      </w:r>
      <w:r w:rsidRPr="00083A33">
        <w:rPr>
          <w:rFonts w:asciiTheme="minorHAnsi" w:hAnsiTheme="minorHAnsi" w:cstheme="minorHAnsi"/>
          <w:i/>
          <w:iCs/>
        </w:rPr>
        <w:t>0</w:t>
      </w:r>
      <w:r w:rsidRPr="00083A33">
        <w:rPr>
          <w:rFonts w:asciiTheme="minorHAnsi" w:hAnsiTheme="minorHAnsi" w:cstheme="minorHAnsi"/>
          <w:i/>
          <w:iCs/>
          <w:color w:val="000000"/>
        </w:rPr>
        <w:t xml:space="preserve"> contrapartes y personal de OMSA, FAO, OMS- PANAFTOSA, IICA y OIRSA (Foto 1). Esta coordinación resulta de importancia para no duplicar esfuerzos con estas instituciones que actualmente ya se encuentran trabajando en la atención de las emergencias sanitarias en diferentes países de algunas de las enfermedades blanco de este proyecto.</w:t>
      </w:r>
    </w:p>
    <w:p w14:paraId="2645B6BF" w14:textId="2DC9777F" w:rsidR="006E0F39" w:rsidRPr="00083A33" w:rsidRDefault="006E0F39" w:rsidP="00083A33">
      <w:pPr>
        <w:spacing w:line="276" w:lineRule="auto"/>
        <w:jc w:val="both"/>
        <w:rPr>
          <w:rFonts w:asciiTheme="minorHAnsi" w:hAnsiTheme="minorHAnsi" w:cstheme="minorHAnsi"/>
          <w:i/>
          <w:iCs/>
          <w:color w:val="000000"/>
        </w:rPr>
      </w:pPr>
      <w:r w:rsidRPr="00083A33">
        <w:rPr>
          <w:rFonts w:asciiTheme="minorHAnsi" w:hAnsiTheme="minorHAnsi" w:cstheme="minorHAnsi"/>
          <w:i/>
          <w:iCs/>
          <w:noProof/>
        </w:rPr>
        <w:drawing>
          <wp:inline distT="114300" distB="114300" distL="114300" distR="114300" wp14:anchorId="24FA012E" wp14:editId="260C0479">
            <wp:extent cx="5731200" cy="3822700"/>
            <wp:effectExtent l="0" t="0" r="0" b="0"/>
            <wp:docPr id="9" name="image2.png" descr="Un grupo de personas frente a un edificio&#10;&#10;Descripción generada automáticamente"/>
            <wp:cNvGraphicFramePr/>
            <a:graphic xmlns:a="http://schemas.openxmlformats.org/drawingml/2006/main">
              <a:graphicData uri="http://schemas.openxmlformats.org/drawingml/2006/picture">
                <pic:pic xmlns:pic="http://schemas.openxmlformats.org/drawingml/2006/picture">
                  <pic:nvPicPr>
                    <pic:cNvPr id="9" name="image2.png" descr="Un grupo de personas frente a un edificio&#10;&#10;Descripción generada automáticamente"/>
                    <pic:cNvPicPr preferRelativeResize="0"/>
                  </pic:nvPicPr>
                  <pic:blipFill>
                    <a:blip r:embed="rId13"/>
                    <a:srcRect/>
                    <a:stretch>
                      <a:fillRect/>
                    </a:stretch>
                  </pic:blipFill>
                  <pic:spPr>
                    <a:xfrm>
                      <a:off x="0" y="0"/>
                      <a:ext cx="5731200" cy="3822700"/>
                    </a:xfrm>
                    <a:prstGeom prst="rect">
                      <a:avLst/>
                    </a:prstGeom>
                    <a:ln/>
                  </pic:spPr>
                </pic:pic>
              </a:graphicData>
            </a:graphic>
          </wp:inline>
        </w:drawing>
      </w:r>
    </w:p>
    <w:p w14:paraId="241043A3" w14:textId="77777777" w:rsidR="006E0F39" w:rsidRPr="00083A33" w:rsidRDefault="006E0F39" w:rsidP="00083A33">
      <w:pPr>
        <w:spacing w:line="276" w:lineRule="auto"/>
        <w:jc w:val="both"/>
        <w:rPr>
          <w:rFonts w:asciiTheme="minorHAnsi" w:hAnsiTheme="minorHAnsi" w:cstheme="minorHAnsi"/>
          <w:i/>
          <w:iCs/>
          <w:sz w:val="20"/>
          <w:szCs w:val="20"/>
        </w:rPr>
      </w:pPr>
      <w:r w:rsidRPr="00083A33">
        <w:rPr>
          <w:rFonts w:asciiTheme="minorHAnsi" w:hAnsiTheme="minorHAnsi" w:cstheme="minorHAnsi"/>
          <w:b/>
          <w:i/>
          <w:iCs/>
          <w:sz w:val="20"/>
          <w:szCs w:val="20"/>
        </w:rPr>
        <w:t xml:space="preserve">Foto 1. </w:t>
      </w:r>
      <w:r w:rsidRPr="00083A33">
        <w:rPr>
          <w:rFonts w:asciiTheme="minorHAnsi" w:hAnsiTheme="minorHAnsi" w:cstheme="minorHAnsi"/>
          <w:i/>
          <w:iCs/>
          <w:sz w:val="20"/>
          <w:szCs w:val="20"/>
        </w:rPr>
        <w:t>Participantes del Taller Regional sobre Técnicas de Diagnóstico de Enfermedades Animales Transfronterizas realizado del 21-27 de Octubre, Buenos Aires Argentina</w:t>
      </w:r>
    </w:p>
    <w:p w14:paraId="0529680E" w14:textId="77777777" w:rsidR="006E0F39" w:rsidRPr="00083A33" w:rsidRDefault="006E0F39" w:rsidP="00083A33">
      <w:pPr>
        <w:spacing w:line="276" w:lineRule="auto"/>
        <w:jc w:val="both"/>
        <w:rPr>
          <w:rFonts w:asciiTheme="minorHAnsi" w:hAnsiTheme="minorHAnsi" w:cstheme="minorHAnsi"/>
          <w:i/>
          <w:iCs/>
          <w:color w:val="000000"/>
        </w:rPr>
      </w:pPr>
    </w:p>
    <w:p w14:paraId="26A4AB66" w14:textId="629D6755" w:rsidR="006E0F39" w:rsidRPr="00083A33" w:rsidRDefault="006E0F39" w:rsidP="00083A33">
      <w:pPr>
        <w:spacing w:line="276" w:lineRule="auto"/>
        <w:jc w:val="both"/>
        <w:rPr>
          <w:rFonts w:asciiTheme="minorHAnsi" w:hAnsiTheme="minorHAnsi" w:cstheme="minorHAnsi"/>
          <w:i/>
          <w:iCs/>
          <w:color w:val="000000"/>
        </w:rPr>
      </w:pPr>
      <w:r w:rsidRPr="00083A33">
        <w:rPr>
          <w:rFonts w:asciiTheme="minorHAnsi" w:hAnsiTheme="minorHAnsi" w:cstheme="minorHAnsi"/>
          <w:i/>
          <w:iCs/>
          <w:color w:val="000000"/>
        </w:rPr>
        <w:t xml:space="preserve">Luego de estas actividades virtuales y presenciales, se evidenció que se requiere a nivel </w:t>
      </w:r>
      <w:r w:rsidR="00083A33" w:rsidRPr="00083A33">
        <w:rPr>
          <w:rFonts w:asciiTheme="minorHAnsi" w:hAnsiTheme="minorHAnsi" w:cstheme="minorHAnsi"/>
          <w:i/>
          <w:iCs/>
          <w:color w:val="000000"/>
        </w:rPr>
        <w:t>Latinoamericano</w:t>
      </w:r>
      <w:r w:rsidRPr="00083A33">
        <w:rPr>
          <w:rFonts w:asciiTheme="minorHAnsi" w:hAnsiTheme="minorHAnsi" w:cstheme="minorHAnsi"/>
          <w:i/>
          <w:iCs/>
          <w:color w:val="000000"/>
        </w:rPr>
        <w:t xml:space="preserve"> un perfil estratégico regional ante brotes de las enfermedades seleccionadas de interés ya que existe gran variedad de técnicas utilizadas para las enfermedades y no hay una armonización a nivel regional del abordaje laboratorial ante brotes. Cabe destacar, </w:t>
      </w:r>
      <w:r w:rsidR="00083A33" w:rsidRPr="00083A33">
        <w:rPr>
          <w:rFonts w:asciiTheme="minorHAnsi" w:hAnsiTheme="minorHAnsi" w:cstheme="minorHAnsi"/>
          <w:i/>
          <w:iCs/>
          <w:color w:val="000000"/>
        </w:rPr>
        <w:t>la carencia</w:t>
      </w:r>
      <w:r w:rsidRPr="00083A33">
        <w:rPr>
          <w:rFonts w:asciiTheme="minorHAnsi" w:hAnsiTheme="minorHAnsi" w:cstheme="minorHAnsi"/>
          <w:i/>
          <w:iCs/>
          <w:color w:val="000000"/>
        </w:rPr>
        <w:t xml:space="preserve"> de material de referencia generado en cada país, o al menos </w:t>
      </w:r>
      <w:r w:rsidRPr="00083A33">
        <w:rPr>
          <w:rFonts w:asciiTheme="minorHAnsi" w:hAnsiTheme="minorHAnsi" w:cstheme="minorHAnsi"/>
          <w:i/>
          <w:iCs/>
        </w:rPr>
        <w:t>comparado</w:t>
      </w:r>
      <w:r w:rsidRPr="00083A33">
        <w:rPr>
          <w:rFonts w:asciiTheme="minorHAnsi" w:hAnsiTheme="minorHAnsi" w:cstheme="minorHAnsi"/>
          <w:i/>
          <w:iCs/>
          <w:color w:val="000000"/>
        </w:rPr>
        <w:t xml:space="preserve"> a nivel </w:t>
      </w:r>
      <w:r w:rsidRPr="00083A33">
        <w:rPr>
          <w:rFonts w:asciiTheme="minorHAnsi" w:hAnsiTheme="minorHAnsi" w:cstheme="minorHAnsi"/>
          <w:i/>
          <w:iCs/>
          <w:color w:val="000000"/>
        </w:rPr>
        <w:lastRenderedPageBreak/>
        <w:t xml:space="preserve">comercial para poder validar los puntos de corte utilizados, definir a nivel nacional y regional tanto la sensibilidad y especificidad diagnóstica de cada una de las técnicas utilizadas y las diversas marcas comerciales utilizadas y conocer </w:t>
      </w:r>
      <w:r w:rsidRPr="00083A33">
        <w:rPr>
          <w:rFonts w:asciiTheme="minorHAnsi" w:hAnsiTheme="minorHAnsi" w:cstheme="minorHAnsi"/>
          <w:i/>
          <w:iCs/>
        </w:rPr>
        <w:t>cómo</w:t>
      </w:r>
      <w:r w:rsidRPr="00083A33">
        <w:rPr>
          <w:rFonts w:asciiTheme="minorHAnsi" w:hAnsiTheme="minorHAnsi" w:cstheme="minorHAnsi"/>
          <w:i/>
          <w:iCs/>
          <w:color w:val="000000"/>
        </w:rPr>
        <w:t xml:space="preserve"> se comportan estas técnicas diagnósticas en las condiciones propias de cada laboratorio y las condiciones epidemiológicas de cada país.</w:t>
      </w:r>
    </w:p>
    <w:p w14:paraId="16503A8E" w14:textId="77777777" w:rsidR="006E0F39" w:rsidRPr="00083A33" w:rsidRDefault="006E0F39" w:rsidP="00083A33">
      <w:pPr>
        <w:spacing w:line="276" w:lineRule="auto"/>
        <w:jc w:val="both"/>
        <w:rPr>
          <w:rFonts w:asciiTheme="minorHAnsi" w:hAnsiTheme="minorHAnsi" w:cstheme="minorHAnsi"/>
          <w:i/>
          <w:iCs/>
          <w:color w:val="000000"/>
        </w:rPr>
      </w:pPr>
    </w:p>
    <w:p w14:paraId="1EE30C8A" w14:textId="77777777" w:rsidR="006E0F39" w:rsidRPr="00083A33" w:rsidRDefault="006E0F39" w:rsidP="00083A33">
      <w:pPr>
        <w:spacing w:line="276" w:lineRule="auto"/>
        <w:jc w:val="both"/>
        <w:rPr>
          <w:rFonts w:asciiTheme="minorHAnsi" w:hAnsiTheme="minorHAnsi" w:cstheme="minorHAnsi"/>
          <w:i/>
          <w:iCs/>
        </w:rPr>
      </w:pPr>
      <w:r w:rsidRPr="00083A33">
        <w:rPr>
          <w:rFonts w:asciiTheme="minorHAnsi" w:hAnsiTheme="minorHAnsi" w:cstheme="minorHAnsi"/>
          <w:i/>
          <w:iCs/>
          <w:color w:val="000000"/>
        </w:rPr>
        <w:t xml:space="preserve">Para este fin se comenzó traduciendo del </w:t>
      </w:r>
      <w:r w:rsidRPr="00083A33">
        <w:rPr>
          <w:rFonts w:asciiTheme="minorHAnsi" w:hAnsiTheme="minorHAnsi" w:cstheme="minorHAnsi"/>
          <w:i/>
          <w:iCs/>
        </w:rPr>
        <w:t>Inglés</w:t>
      </w:r>
      <w:r w:rsidRPr="00083A33">
        <w:rPr>
          <w:rFonts w:asciiTheme="minorHAnsi" w:hAnsiTheme="minorHAnsi" w:cstheme="minorHAnsi"/>
          <w:i/>
          <w:iCs/>
          <w:color w:val="000000"/>
        </w:rPr>
        <w:t xml:space="preserve"> al Español los </w:t>
      </w:r>
      <w:proofErr w:type="spellStart"/>
      <w:r w:rsidRPr="00083A33">
        <w:rPr>
          <w:rFonts w:asciiTheme="minorHAnsi" w:hAnsiTheme="minorHAnsi" w:cstheme="minorHAnsi"/>
          <w:i/>
          <w:iCs/>
          <w:color w:val="000000"/>
        </w:rPr>
        <w:t>SOPs</w:t>
      </w:r>
      <w:proofErr w:type="spellEnd"/>
      <w:r w:rsidRPr="00083A33">
        <w:rPr>
          <w:rFonts w:asciiTheme="minorHAnsi" w:hAnsiTheme="minorHAnsi" w:cstheme="minorHAnsi"/>
          <w:i/>
          <w:iCs/>
          <w:color w:val="000000"/>
        </w:rPr>
        <w:t xml:space="preserve"> de las enfermedades de inter</w:t>
      </w:r>
      <w:r w:rsidRPr="00083A33">
        <w:rPr>
          <w:rFonts w:asciiTheme="minorHAnsi" w:hAnsiTheme="minorHAnsi" w:cstheme="minorHAnsi"/>
          <w:i/>
          <w:iCs/>
        </w:rPr>
        <w:t>és.</w:t>
      </w:r>
    </w:p>
    <w:p w14:paraId="5E4AFA76" w14:textId="77777777" w:rsidR="00083A33" w:rsidRDefault="00083A33" w:rsidP="00083A33">
      <w:pPr>
        <w:spacing w:line="276" w:lineRule="auto"/>
        <w:jc w:val="both"/>
        <w:rPr>
          <w:rFonts w:asciiTheme="minorHAnsi" w:hAnsiTheme="minorHAnsi" w:cstheme="minorHAnsi"/>
          <w:i/>
          <w:iCs/>
          <w:color w:val="000000"/>
        </w:rPr>
      </w:pPr>
    </w:p>
    <w:p w14:paraId="3FEACB7E" w14:textId="3D50C2B9" w:rsidR="006E0F39" w:rsidRPr="00083A33" w:rsidRDefault="006E0F39" w:rsidP="00083A33">
      <w:pPr>
        <w:spacing w:line="276" w:lineRule="auto"/>
        <w:jc w:val="both"/>
        <w:rPr>
          <w:rFonts w:asciiTheme="minorHAnsi" w:hAnsiTheme="minorHAnsi" w:cstheme="minorHAnsi"/>
          <w:b/>
          <w:i/>
          <w:iCs/>
          <w:color w:val="000000"/>
        </w:rPr>
      </w:pPr>
      <w:r w:rsidRPr="00083A33">
        <w:rPr>
          <w:rFonts w:asciiTheme="minorHAnsi" w:hAnsiTheme="minorHAnsi" w:cstheme="minorHAnsi"/>
          <w:b/>
          <w:i/>
          <w:iCs/>
          <w:color w:val="000000"/>
        </w:rPr>
        <w:t>Participación del coordinador de proyecto (Reuniones de coordinación, talleres, y grupos de trabajo).</w:t>
      </w:r>
    </w:p>
    <w:p w14:paraId="7E2A7541" w14:textId="7D77771A" w:rsidR="006E0F39" w:rsidRPr="00083A33" w:rsidRDefault="006E0F39" w:rsidP="00083A33">
      <w:pPr>
        <w:spacing w:line="276" w:lineRule="auto"/>
        <w:jc w:val="both"/>
        <w:rPr>
          <w:rFonts w:asciiTheme="minorHAnsi" w:hAnsiTheme="minorHAnsi" w:cstheme="minorHAnsi"/>
          <w:i/>
          <w:iCs/>
          <w:color w:val="000000"/>
        </w:rPr>
      </w:pPr>
      <w:r w:rsidRPr="00083A33">
        <w:rPr>
          <w:rFonts w:asciiTheme="minorHAnsi" w:hAnsiTheme="minorHAnsi" w:cstheme="minorHAnsi"/>
          <w:i/>
          <w:iCs/>
          <w:color w:val="000000"/>
        </w:rPr>
        <w:t xml:space="preserve">A </w:t>
      </w:r>
      <w:proofErr w:type="gramStart"/>
      <w:r w:rsidRPr="00083A33">
        <w:rPr>
          <w:rFonts w:asciiTheme="minorHAnsi" w:hAnsiTheme="minorHAnsi" w:cstheme="minorHAnsi"/>
          <w:i/>
          <w:iCs/>
          <w:color w:val="000000"/>
        </w:rPr>
        <w:t>continuación</w:t>
      </w:r>
      <w:proofErr w:type="gramEnd"/>
      <w:r w:rsidRPr="00083A33">
        <w:rPr>
          <w:rFonts w:asciiTheme="minorHAnsi" w:hAnsiTheme="minorHAnsi" w:cstheme="minorHAnsi"/>
          <w:i/>
          <w:iCs/>
          <w:color w:val="000000"/>
        </w:rPr>
        <w:t xml:space="preserve"> se indican las reuniones de coordinación del proyecto:</w:t>
      </w:r>
    </w:p>
    <w:p w14:paraId="036A9E2A" w14:textId="4173A6B6"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17 de enero 2022. Reunión virt</w:t>
      </w:r>
      <w:r w:rsidRPr="00083A33">
        <w:rPr>
          <w:rFonts w:asciiTheme="minorHAnsi" w:hAnsiTheme="minorHAnsi" w:cstheme="minorHAnsi"/>
          <w:i/>
          <w:iCs/>
        </w:rPr>
        <w:t>ual</w:t>
      </w:r>
      <w:r w:rsidRPr="00083A33">
        <w:rPr>
          <w:rFonts w:asciiTheme="minorHAnsi" w:hAnsiTheme="minorHAnsi" w:cstheme="minorHAnsi"/>
          <w:i/>
          <w:iCs/>
          <w:color w:val="000000"/>
        </w:rPr>
        <w:t>. Reunión inicial DTM</w:t>
      </w:r>
    </w:p>
    <w:p w14:paraId="0A83ED72" w14:textId="72AB2EA4"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31 de enero 2022. Reunión virtual de </w:t>
      </w:r>
      <w:proofErr w:type="spellStart"/>
      <w:r w:rsidRPr="00083A33">
        <w:rPr>
          <w:rFonts w:asciiTheme="minorHAnsi" w:hAnsiTheme="minorHAnsi" w:cstheme="minorHAnsi"/>
          <w:i/>
          <w:iCs/>
        </w:rPr>
        <w:t>p</w:t>
      </w:r>
      <w:r w:rsidRPr="00083A33">
        <w:rPr>
          <w:rFonts w:asciiTheme="minorHAnsi" w:hAnsiTheme="minorHAnsi" w:cstheme="minorHAnsi"/>
          <w:i/>
          <w:iCs/>
          <w:color w:val="000000"/>
        </w:rPr>
        <w:t>re-coordinación</w:t>
      </w:r>
      <w:proofErr w:type="spellEnd"/>
      <w:r w:rsidRPr="00083A33">
        <w:rPr>
          <w:rFonts w:asciiTheme="minorHAnsi" w:hAnsiTheme="minorHAnsi" w:cstheme="minorHAnsi"/>
          <w:i/>
          <w:iCs/>
          <w:color w:val="000000"/>
        </w:rPr>
        <w:t xml:space="preserve"> primer</w:t>
      </w:r>
      <w:r w:rsidRPr="00083A33">
        <w:rPr>
          <w:rFonts w:asciiTheme="minorHAnsi" w:hAnsiTheme="minorHAnsi" w:cstheme="minorHAnsi"/>
          <w:i/>
          <w:iCs/>
        </w:rPr>
        <w:t>a reunión de coordinación</w:t>
      </w:r>
    </w:p>
    <w:p w14:paraId="0238EAA9" w14:textId="77777777"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17 de febrero 2022.  Reunión virtual de </w:t>
      </w:r>
      <w:proofErr w:type="spellStart"/>
      <w:r w:rsidRPr="00083A33">
        <w:rPr>
          <w:rFonts w:asciiTheme="minorHAnsi" w:hAnsiTheme="minorHAnsi" w:cstheme="minorHAnsi"/>
          <w:i/>
          <w:iCs/>
        </w:rPr>
        <w:t>p</w:t>
      </w:r>
      <w:r w:rsidRPr="00083A33">
        <w:rPr>
          <w:rFonts w:asciiTheme="minorHAnsi" w:hAnsiTheme="minorHAnsi" w:cstheme="minorHAnsi"/>
          <w:i/>
          <w:iCs/>
          <w:color w:val="000000"/>
        </w:rPr>
        <w:t>re-</w:t>
      </w:r>
      <w:proofErr w:type="gramStart"/>
      <w:r w:rsidRPr="00083A33">
        <w:rPr>
          <w:rFonts w:asciiTheme="minorHAnsi" w:hAnsiTheme="minorHAnsi" w:cstheme="minorHAnsi"/>
          <w:i/>
          <w:iCs/>
          <w:color w:val="000000"/>
        </w:rPr>
        <w:t>coordina</w:t>
      </w:r>
      <w:r w:rsidRPr="00083A33">
        <w:rPr>
          <w:rFonts w:asciiTheme="minorHAnsi" w:hAnsiTheme="minorHAnsi" w:cstheme="minorHAnsi"/>
          <w:i/>
          <w:iCs/>
        </w:rPr>
        <w:t>ción</w:t>
      </w:r>
      <w:proofErr w:type="spellEnd"/>
      <w:r w:rsidRPr="00083A33">
        <w:rPr>
          <w:rFonts w:asciiTheme="minorHAnsi" w:hAnsiTheme="minorHAnsi" w:cstheme="minorHAnsi"/>
          <w:i/>
          <w:iCs/>
          <w:color w:val="000000"/>
        </w:rPr>
        <w:t xml:space="preserve">  </w:t>
      </w:r>
      <w:r w:rsidRPr="00083A33">
        <w:rPr>
          <w:rFonts w:asciiTheme="minorHAnsi" w:hAnsiTheme="minorHAnsi" w:cstheme="minorHAnsi"/>
          <w:i/>
          <w:iCs/>
        </w:rPr>
        <w:t>con</w:t>
      </w:r>
      <w:proofErr w:type="gramEnd"/>
      <w:r w:rsidRPr="00083A33">
        <w:rPr>
          <w:rFonts w:asciiTheme="minorHAnsi" w:hAnsiTheme="minorHAnsi" w:cstheme="minorHAnsi"/>
          <w:i/>
          <w:iCs/>
        </w:rPr>
        <w:t xml:space="preserve"> TO </w:t>
      </w:r>
    </w:p>
    <w:p w14:paraId="768DA219" w14:textId="5A8198A6"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lang w:val="en-US"/>
        </w:rPr>
      </w:pPr>
      <w:r w:rsidRPr="00083A33">
        <w:rPr>
          <w:rFonts w:asciiTheme="minorHAnsi" w:hAnsiTheme="minorHAnsi" w:cstheme="minorHAnsi"/>
          <w:i/>
          <w:iCs/>
          <w:color w:val="000000"/>
          <w:lang w:val="en-US"/>
        </w:rPr>
        <w:t xml:space="preserve">4 de </w:t>
      </w:r>
      <w:proofErr w:type="spellStart"/>
      <w:r w:rsidRPr="00083A33">
        <w:rPr>
          <w:rFonts w:asciiTheme="minorHAnsi" w:hAnsiTheme="minorHAnsi" w:cstheme="minorHAnsi"/>
          <w:i/>
          <w:iCs/>
          <w:color w:val="000000"/>
          <w:lang w:val="en-US"/>
        </w:rPr>
        <w:t>marzo</w:t>
      </w:r>
      <w:proofErr w:type="spellEnd"/>
      <w:r w:rsidRPr="00083A33">
        <w:rPr>
          <w:rFonts w:asciiTheme="minorHAnsi" w:hAnsiTheme="minorHAnsi" w:cstheme="minorHAnsi"/>
          <w:i/>
          <w:iCs/>
          <w:color w:val="000000"/>
          <w:lang w:val="en-US"/>
        </w:rPr>
        <w:t xml:space="preserve"> 2022</w:t>
      </w:r>
      <w:r w:rsidRPr="00083A33">
        <w:rPr>
          <w:rFonts w:asciiTheme="minorHAnsi" w:hAnsiTheme="minorHAnsi" w:cstheme="minorHAnsi"/>
          <w:i/>
          <w:iCs/>
          <w:lang w:val="en-US"/>
        </w:rPr>
        <w:t xml:space="preserve">: </w:t>
      </w:r>
      <w:r w:rsidRPr="00083A33">
        <w:rPr>
          <w:rFonts w:asciiTheme="minorHAnsi" w:hAnsiTheme="minorHAnsi" w:cstheme="minorHAnsi"/>
          <w:i/>
          <w:iCs/>
          <w:color w:val="000000"/>
          <w:lang w:val="en-US"/>
        </w:rPr>
        <w:t xml:space="preserve">Dry Run RLA5085 CM to test the Google Meets platform and simultaneous </w:t>
      </w:r>
      <w:proofErr w:type="gramStart"/>
      <w:r w:rsidRPr="00083A33">
        <w:rPr>
          <w:rFonts w:asciiTheme="minorHAnsi" w:hAnsiTheme="minorHAnsi" w:cstheme="minorHAnsi"/>
          <w:i/>
          <w:iCs/>
          <w:color w:val="000000"/>
          <w:lang w:val="en-US"/>
        </w:rPr>
        <w:t>interpretation</w:t>
      </w:r>
      <w:proofErr w:type="gramEnd"/>
      <w:r w:rsidRPr="00083A33">
        <w:rPr>
          <w:rFonts w:asciiTheme="minorHAnsi" w:hAnsiTheme="minorHAnsi" w:cstheme="minorHAnsi"/>
          <w:i/>
          <w:iCs/>
          <w:color w:val="000000"/>
          <w:lang w:val="en-US"/>
        </w:rPr>
        <w:t xml:space="preserve"> </w:t>
      </w:r>
    </w:p>
    <w:p w14:paraId="6D1C5C4E" w14:textId="5EEE0678"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rPr>
        <w:t xml:space="preserve">7 a 14 de marzo de 2022: </w:t>
      </w:r>
      <w:r w:rsidRPr="00083A33">
        <w:rPr>
          <w:rFonts w:asciiTheme="minorHAnsi" w:hAnsiTheme="minorHAnsi" w:cstheme="minorHAnsi"/>
          <w:i/>
          <w:iCs/>
          <w:color w:val="000000"/>
        </w:rPr>
        <w:t>EVT2200520 - Primera Reunión Regional Virtual de Coordinación</w:t>
      </w:r>
    </w:p>
    <w:p w14:paraId="5B5E57FB" w14:textId="7E408099"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5 de marzo 2022 Reunión virtual sobre </w:t>
      </w:r>
      <w:r w:rsidRPr="00083A33">
        <w:rPr>
          <w:rFonts w:asciiTheme="minorHAnsi" w:hAnsiTheme="minorHAnsi" w:cstheme="minorHAnsi"/>
          <w:i/>
          <w:iCs/>
        </w:rPr>
        <w:t xml:space="preserve">la </w:t>
      </w:r>
      <w:r w:rsidRPr="00083A33">
        <w:rPr>
          <w:rFonts w:asciiTheme="minorHAnsi" w:hAnsiTheme="minorHAnsi" w:cstheme="minorHAnsi"/>
          <w:i/>
          <w:iCs/>
          <w:color w:val="000000"/>
        </w:rPr>
        <w:t xml:space="preserve">Estrategia/Plan de comunicación </w:t>
      </w:r>
      <w:r w:rsidRPr="00083A33">
        <w:rPr>
          <w:rFonts w:asciiTheme="minorHAnsi" w:hAnsiTheme="minorHAnsi" w:cstheme="minorHAnsi"/>
          <w:i/>
          <w:iCs/>
        </w:rPr>
        <w:t>con comunicadores de ARCAL</w:t>
      </w:r>
    </w:p>
    <w:p w14:paraId="48542B17" w14:textId="0FA045D2"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26 de mayo 2022. Reuni</w:t>
      </w:r>
      <w:r w:rsidRPr="00083A33">
        <w:rPr>
          <w:rFonts w:asciiTheme="minorHAnsi" w:hAnsiTheme="minorHAnsi" w:cstheme="minorHAnsi"/>
          <w:i/>
          <w:iCs/>
        </w:rPr>
        <w:t>ón virtual sobre</w:t>
      </w:r>
      <w:r w:rsidRPr="00083A33">
        <w:rPr>
          <w:rFonts w:asciiTheme="minorHAnsi" w:hAnsiTheme="minorHAnsi" w:cstheme="minorHAnsi"/>
          <w:i/>
          <w:iCs/>
          <w:color w:val="000000"/>
        </w:rPr>
        <w:t xml:space="preserve"> </w:t>
      </w:r>
      <w:r w:rsidRPr="00083A33">
        <w:rPr>
          <w:rFonts w:asciiTheme="minorHAnsi" w:hAnsiTheme="minorHAnsi" w:cstheme="minorHAnsi"/>
          <w:i/>
          <w:iCs/>
        </w:rPr>
        <w:t>c</w:t>
      </w:r>
      <w:r w:rsidRPr="00083A33">
        <w:rPr>
          <w:rFonts w:asciiTheme="minorHAnsi" w:hAnsiTheme="minorHAnsi" w:cstheme="minorHAnsi"/>
          <w:i/>
          <w:iCs/>
          <w:color w:val="000000"/>
        </w:rPr>
        <w:t>onsideraciones/prioridades compras – bacteriología</w:t>
      </w:r>
    </w:p>
    <w:p w14:paraId="5E956967" w14:textId="7F5BEC99"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31 de mayo 2022.  Reunión virtual sobre </w:t>
      </w:r>
      <w:r w:rsidRPr="00083A33">
        <w:rPr>
          <w:rFonts w:asciiTheme="minorHAnsi" w:hAnsiTheme="minorHAnsi" w:cstheme="minorHAnsi"/>
          <w:i/>
          <w:iCs/>
        </w:rPr>
        <w:t>c</w:t>
      </w:r>
      <w:r w:rsidRPr="00083A33">
        <w:rPr>
          <w:rFonts w:asciiTheme="minorHAnsi" w:hAnsiTheme="minorHAnsi" w:cstheme="minorHAnsi"/>
          <w:i/>
          <w:iCs/>
          <w:color w:val="000000"/>
        </w:rPr>
        <w:t>onsideraciones de compras en el marco del proyecto</w:t>
      </w:r>
    </w:p>
    <w:p w14:paraId="12C50C19" w14:textId="4B921054"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8 de junio 2022.  R</w:t>
      </w:r>
      <w:r w:rsidRPr="00083A33">
        <w:rPr>
          <w:rFonts w:asciiTheme="minorHAnsi" w:hAnsiTheme="minorHAnsi" w:cstheme="minorHAnsi"/>
          <w:i/>
          <w:iCs/>
        </w:rPr>
        <w:t xml:space="preserve">eunión virtual para la elaboración de la </w:t>
      </w:r>
      <w:r w:rsidRPr="00083A33">
        <w:rPr>
          <w:rFonts w:asciiTheme="minorHAnsi" w:hAnsiTheme="minorHAnsi" w:cstheme="minorHAnsi"/>
          <w:i/>
          <w:iCs/>
          <w:color w:val="000000"/>
        </w:rPr>
        <w:t>r agenda</w:t>
      </w:r>
      <w:r w:rsidRPr="00083A33">
        <w:rPr>
          <w:rFonts w:asciiTheme="minorHAnsi" w:hAnsiTheme="minorHAnsi" w:cstheme="minorHAnsi"/>
          <w:i/>
          <w:iCs/>
        </w:rPr>
        <w:t xml:space="preserve"> Taller en Buenos Aires,</w:t>
      </w:r>
      <w:r w:rsidR="00083A33">
        <w:rPr>
          <w:rFonts w:asciiTheme="minorHAnsi" w:hAnsiTheme="minorHAnsi" w:cstheme="minorHAnsi"/>
          <w:i/>
          <w:iCs/>
        </w:rPr>
        <w:t xml:space="preserve"> </w:t>
      </w:r>
      <w:r w:rsidRPr="00083A33">
        <w:rPr>
          <w:rFonts w:asciiTheme="minorHAnsi" w:hAnsiTheme="minorHAnsi" w:cstheme="minorHAnsi"/>
          <w:i/>
          <w:iCs/>
          <w:color w:val="000000"/>
        </w:rPr>
        <w:t>Argentina</w:t>
      </w:r>
    </w:p>
    <w:p w14:paraId="0A52645E" w14:textId="56C554D2"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9 de junio 2022.  Reunión virtual </w:t>
      </w:r>
      <w:r w:rsidRPr="00083A33">
        <w:rPr>
          <w:rFonts w:asciiTheme="minorHAnsi" w:hAnsiTheme="minorHAnsi" w:cstheme="minorHAnsi"/>
          <w:i/>
          <w:iCs/>
        </w:rPr>
        <w:t>sobre las c</w:t>
      </w:r>
      <w:r w:rsidRPr="00083A33">
        <w:rPr>
          <w:rFonts w:asciiTheme="minorHAnsi" w:hAnsiTheme="minorHAnsi" w:cstheme="minorHAnsi"/>
          <w:i/>
          <w:iCs/>
          <w:color w:val="000000"/>
        </w:rPr>
        <w:t>ompras para Cuba y Venezuela</w:t>
      </w:r>
    </w:p>
    <w:p w14:paraId="79934546" w14:textId="56A46A08"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16 de agosto 2022</w:t>
      </w:r>
      <w:r w:rsidRPr="00083A33">
        <w:rPr>
          <w:rFonts w:asciiTheme="minorHAnsi" w:hAnsiTheme="minorHAnsi" w:cstheme="minorHAnsi"/>
          <w:i/>
          <w:iCs/>
        </w:rPr>
        <w:t>.</w:t>
      </w:r>
      <w:r w:rsidRPr="00083A33">
        <w:rPr>
          <w:rFonts w:asciiTheme="minorHAnsi" w:hAnsiTheme="minorHAnsi" w:cstheme="minorHAnsi"/>
          <w:i/>
          <w:iCs/>
          <w:color w:val="000000"/>
        </w:rPr>
        <w:t xml:space="preserve"> </w:t>
      </w:r>
      <w:r w:rsidRPr="00083A33">
        <w:rPr>
          <w:rFonts w:asciiTheme="minorHAnsi" w:hAnsiTheme="minorHAnsi" w:cstheme="minorHAnsi"/>
          <w:i/>
          <w:iCs/>
        </w:rPr>
        <w:t>R</w:t>
      </w:r>
      <w:r w:rsidRPr="00083A33">
        <w:rPr>
          <w:rFonts w:asciiTheme="minorHAnsi" w:hAnsiTheme="minorHAnsi" w:cstheme="minorHAnsi"/>
          <w:i/>
          <w:iCs/>
          <w:color w:val="000000"/>
        </w:rPr>
        <w:t>eunión preparatoria sobre el</w:t>
      </w:r>
      <w:r w:rsidRPr="00083A33">
        <w:rPr>
          <w:rFonts w:asciiTheme="minorHAnsi" w:hAnsiTheme="minorHAnsi" w:cstheme="minorHAnsi"/>
          <w:i/>
          <w:iCs/>
        </w:rPr>
        <w:t xml:space="preserve"> T</w:t>
      </w:r>
      <w:r w:rsidRPr="00083A33">
        <w:rPr>
          <w:rFonts w:asciiTheme="minorHAnsi" w:hAnsiTheme="minorHAnsi" w:cstheme="minorHAnsi"/>
          <w:i/>
          <w:iCs/>
          <w:color w:val="000000"/>
        </w:rPr>
        <w:t>aller, Argentina</w:t>
      </w:r>
    </w:p>
    <w:p w14:paraId="195D6822" w14:textId="21B75C4F"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7 de </w:t>
      </w:r>
      <w:r w:rsidRPr="00083A33">
        <w:rPr>
          <w:rFonts w:asciiTheme="minorHAnsi" w:hAnsiTheme="minorHAnsi" w:cstheme="minorHAnsi"/>
          <w:i/>
          <w:iCs/>
        </w:rPr>
        <w:t>septiembre de</w:t>
      </w:r>
      <w:r w:rsidRPr="00083A33">
        <w:rPr>
          <w:rFonts w:asciiTheme="minorHAnsi" w:hAnsiTheme="minorHAnsi" w:cstheme="minorHAnsi"/>
          <w:i/>
          <w:iCs/>
          <w:color w:val="000000"/>
        </w:rPr>
        <w:t xml:space="preserve"> 2022.  </w:t>
      </w:r>
      <w:r w:rsidRPr="00083A33">
        <w:rPr>
          <w:rFonts w:asciiTheme="minorHAnsi" w:hAnsiTheme="minorHAnsi" w:cstheme="minorHAnsi"/>
          <w:i/>
          <w:iCs/>
        </w:rPr>
        <w:t>Reunión preparatoria sobre el Taller, Argentina</w:t>
      </w:r>
    </w:p>
    <w:p w14:paraId="117BA8CC" w14:textId="7B2F44BC" w:rsidR="006E0F39" w:rsidRPr="00083A33" w:rsidRDefault="006E0F39" w:rsidP="005D4499">
      <w:pPr>
        <w:numPr>
          <w:ilvl w:val="0"/>
          <w:numId w:val="9"/>
        </w:numPr>
        <w:spacing w:line="276" w:lineRule="auto"/>
        <w:ind w:left="360"/>
        <w:jc w:val="both"/>
        <w:rPr>
          <w:rFonts w:asciiTheme="minorHAnsi" w:hAnsiTheme="minorHAnsi" w:cstheme="minorHAnsi"/>
          <w:i/>
          <w:iCs/>
        </w:rPr>
      </w:pPr>
      <w:r w:rsidRPr="00083A33">
        <w:rPr>
          <w:rFonts w:asciiTheme="minorHAnsi" w:hAnsiTheme="minorHAnsi" w:cstheme="minorHAnsi"/>
          <w:i/>
          <w:iCs/>
        </w:rPr>
        <w:t>16-19 setiembre de 2022. Participación en la Conferencia Internacional sobre Brucelosis, Italia</w:t>
      </w:r>
    </w:p>
    <w:p w14:paraId="4385E1AC" w14:textId="2A149FED"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5 de octubre 2022. </w:t>
      </w:r>
      <w:r w:rsidRPr="00083A33">
        <w:rPr>
          <w:rFonts w:asciiTheme="minorHAnsi" w:hAnsiTheme="minorHAnsi" w:cstheme="minorHAnsi"/>
          <w:i/>
          <w:iCs/>
        </w:rPr>
        <w:t>Reunión preparatoria sobre el Taller, Argentina,</w:t>
      </w:r>
      <w:r w:rsidRPr="00083A33">
        <w:rPr>
          <w:rFonts w:asciiTheme="minorHAnsi" w:hAnsiTheme="minorHAnsi" w:cstheme="minorHAnsi"/>
          <w:i/>
          <w:iCs/>
          <w:color w:val="000000"/>
        </w:rPr>
        <w:t xml:space="preserve"> sesión 20 de oct análisis de la situación</w:t>
      </w:r>
    </w:p>
    <w:p w14:paraId="6E9D6501" w14:textId="46B43EBC"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13 a 17 de octubre 2022.  </w:t>
      </w:r>
      <w:r w:rsidRPr="00083A33">
        <w:rPr>
          <w:rFonts w:asciiTheme="minorHAnsi" w:hAnsiTheme="minorHAnsi" w:cstheme="minorHAnsi"/>
          <w:i/>
          <w:iCs/>
        </w:rPr>
        <w:t xml:space="preserve">EVT2202929 Taller Regional sobre Técnicas de Diagnóstico de Enfermedades Animales Transfronterizas </w:t>
      </w:r>
      <w:r w:rsidRPr="00083A33">
        <w:rPr>
          <w:rFonts w:asciiTheme="minorHAnsi" w:hAnsiTheme="minorHAnsi" w:cstheme="minorHAnsi"/>
          <w:i/>
          <w:iCs/>
          <w:color w:val="000000"/>
        </w:rPr>
        <w:t>Taller Buenos Aires</w:t>
      </w:r>
    </w:p>
    <w:p w14:paraId="45D6166C" w14:textId="45A08E37" w:rsidR="006E0F39" w:rsidRPr="00083A33" w:rsidRDefault="006E0F39" w:rsidP="005D4499">
      <w:pPr>
        <w:numPr>
          <w:ilvl w:val="0"/>
          <w:numId w:val="9"/>
        </w:numPr>
        <w:pBdr>
          <w:top w:val="nil"/>
          <w:left w:val="nil"/>
          <w:bottom w:val="nil"/>
          <w:right w:val="nil"/>
          <w:between w:val="nil"/>
        </w:pBdr>
        <w:spacing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t xml:space="preserve">17 de noviembre 2022. RLA5085 planificación de cursos regionales </w:t>
      </w:r>
      <w:proofErr w:type="gramStart"/>
      <w:r w:rsidRPr="00083A33">
        <w:rPr>
          <w:rFonts w:asciiTheme="minorHAnsi" w:hAnsiTheme="minorHAnsi" w:cstheme="minorHAnsi"/>
          <w:i/>
          <w:iCs/>
          <w:color w:val="000000"/>
        </w:rPr>
        <w:t xml:space="preserve">en </w:t>
      </w:r>
      <w:r w:rsidRPr="00083A33">
        <w:rPr>
          <w:rFonts w:asciiTheme="minorHAnsi" w:hAnsiTheme="minorHAnsi" w:cstheme="minorHAnsi"/>
          <w:i/>
          <w:iCs/>
        </w:rPr>
        <w:t xml:space="preserve"> a</w:t>
      </w:r>
      <w:proofErr w:type="gramEnd"/>
      <w:r w:rsidRPr="00083A33">
        <w:rPr>
          <w:rFonts w:asciiTheme="minorHAnsi" w:hAnsiTheme="minorHAnsi" w:cstheme="minorHAnsi"/>
          <w:i/>
          <w:iCs/>
        </w:rPr>
        <w:t xml:space="preserve"> tener lugar en</w:t>
      </w:r>
      <w:r w:rsidRPr="00083A33">
        <w:rPr>
          <w:rFonts w:asciiTheme="minorHAnsi" w:hAnsiTheme="minorHAnsi" w:cstheme="minorHAnsi"/>
          <w:i/>
          <w:iCs/>
          <w:color w:val="000000"/>
        </w:rPr>
        <w:t xml:space="preserve"> Brasil 2023</w:t>
      </w:r>
    </w:p>
    <w:p w14:paraId="4127183B" w14:textId="77777777" w:rsidR="006E0F39" w:rsidRPr="00083A33" w:rsidRDefault="006E0F39" w:rsidP="005D4499">
      <w:pPr>
        <w:numPr>
          <w:ilvl w:val="0"/>
          <w:numId w:val="9"/>
        </w:numPr>
        <w:pBdr>
          <w:top w:val="nil"/>
          <w:left w:val="nil"/>
          <w:bottom w:val="nil"/>
          <w:right w:val="nil"/>
          <w:between w:val="nil"/>
        </w:pBdr>
        <w:spacing w:after="160" w:line="276" w:lineRule="auto"/>
        <w:ind w:left="360"/>
        <w:jc w:val="both"/>
        <w:rPr>
          <w:rFonts w:asciiTheme="minorHAnsi" w:hAnsiTheme="minorHAnsi" w:cstheme="minorHAnsi"/>
          <w:i/>
          <w:iCs/>
          <w:color w:val="000000"/>
        </w:rPr>
      </w:pPr>
      <w:r w:rsidRPr="00083A33">
        <w:rPr>
          <w:rFonts w:asciiTheme="minorHAnsi" w:hAnsiTheme="minorHAnsi" w:cstheme="minorHAnsi"/>
          <w:i/>
          <w:iCs/>
          <w:color w:val="000000"/>
        </w:rPr>
        <w:lastRenderedPageBreak/>
        <w:t>13</w:t>
      </w:r>
      <w:r w:rsidRPr="00083A33">
        <w:rPr>
          <w:rFonts w:asciiTheme="minorHAnsi" w:hAnsiTheme="minorHAnsi" w:cstheme="minorHAnsi"/>
          <w:i/>
          <w:iCs/>
        </w:rPr>
        <w:t xml:space="preserve"> de diciembre 2022. Introducción a </w:t>
      </w:r>
      <w:proofErr w:type="spellStart"/>
      <w:r w:rsidRPr="00083A33">
        <w:rPr>
          <w:rFonts w:asciiTheme="minorHAnsi" w:hAnsiTheme="minorHAnsi" w:cstheme="minorHAnsi"/>
          <w:i/>
          <w:iCs/>
        </w:rPr>
        <w:t>iVetNet</w:t>
      </w:r>
      <w:proofErr w:type="spellEnd"/>
      <w:r w:rsidRPr="00083A33">
        <w:rPr>
          <w:rFonts w:asciiTheme="minorHAnsi" w:hAnsiTheme="minorHAnsi" w:cstheme="minorHAnsi"/>
          <w:i/>
          <w:iCs/>
        </w:rPr>
        <w:t xml:space="preserve"> Reunión Presentación del Dr. </w:t>
      </w:r>
      <w:proofErr w:type="spellStart"/>
      <w:r w:rsidRPr="00083A33">
        <w:rPr>
          <w:rFonts w:asciiTheme="minorHAnsi" w:hAnsiTheme="minorHAnsi" w:cstheme="minorHAnsi"/>
          <w:i/>
          <w:iCs/>
        </w:rPr>
        <w:t>Ivancho</w:t>
      </w:r>
      <w:proofErr w:type="spellEnd"/>
      <w:r w:rsidRPr="00083A33">
        <w:rPr>
          <w:rFonts w:asciiTheme="minorHAnsi" w:hAnsiTheme="minorHAnsi" w:cstheme="minorHAnsi"/>
          <w:i/>
          <w:iCs/>
        </w:rPr>
        <w:t xml:space="preserve"> </w:t>
      </w:r>
      <w:proofErr w:type="spellStart"/>
      <w:r w:rsidRPr="00083A33">
        <w:rPr>
          <w:rFonts w:asciiTheme="minorHAnsi" w:hAnsiTheme="minorHAnsi" w:cstheme="minorHAnsi"/>
          <w:i/>
          <w:iCs/>
        </w:rPr>
        <w:t>Naletoski</w:t>
      </w:r>
      <w:proofErr w:type="spellEnd"/>
      <w:r w:rsidRPr="00083A33">
        <w:rPr>
          <w:rFonts w:asciiTheme="minorHAnsi" w:hAnsiTheme="minorHAnsi" w:cstheme="minorHAnsi"/>
          <w:i/>
          <w:iCs/>
        </w:rPr>
        <w:t xml:space="preserve">, Centro Conjunto FAO/OIEA de Técnicas Nucleares en la Alimentación y la Agricultura (todas las contrapartes) </w:t>
      </w:r>
    </w:p>
    <w:p w14:paraId="13D977F6" w14:textId="77777777" w:rsidR="006E0F39" w:rsidRPr="00083A33" w:rsidRDefault="006E0F39" w:rsidP="00083A33">
      <w:pPr>
        <w:spacing w:line="276" w:lineRule="auto"/>
        <w:ind w:left="1065"/>
        <w:jc w:val="both"/>
        <w:rPr>
          <w:rFonts w:asciiTheme="minorHAnsi" w:hAnsiTheme="minorHAnsi" w:cstheme="minorHAnsi"/>
          <w:i/>
          <w:iCs/>
          <w:color w:val="000000"/>
          <w:highlight w:val="yellow"/>
        </w:rPr>
      </w:pPr>
    </w:p>
    <w:p w14:paraId="4563F568" w14:textId="43A5F1CA" w:rsidR="006E0F39" w:rsidRPr="00083A33" w:rsidRDefault="006E0F39" w:rsidP="005D4499">
      <w:pPr>
        <w:numPr>
          <w:ilvl w:val="0"/>
          <w:numId w:val="8"/>
        </w:numPr>
        <w:spacing w:line="276" w:lineRule="auto"/>
        <w:jc w:val="both"/>
        <w:rPr>
          <w:rFonts w:asciiTheme="minorHAnsi" w:hAnsiTheme="minorHAnsi" w:cstheme="minorHAnsi"/>
          <w:b/>
          <w:i/>
          <w:iCs/>
          <w:color w:val="000000"/>
        </w:rPr>
      </w:pPr>
      <w:r w:rsidRPr="00083A33">
        <w:rPr>
          <w:rFonts w:asciiTheme="minorHAnsi" w:hAnsiTheme="minorHAnsi" w:cstheme="minorHAnsi"/>
          <w:b/>
          <w:i/>
          <w:iCs/>
          <w:color w:val="000000"/>
        </w:rPr>
        <w:t>Recursos aportados por el país al proyecto (incluye la estimación detallada según tabla de indicadores financieros en especie).</w:t>
      </w:r>
    </w:p>
    <w:p w14:paraId="084B2EB9" w14:textId="26CA61B6" w:rsidR="009E6FFB" w:rsidRPr="00083A33" w:rsidRDefault="006E0F39" w:rsidP="00083A33">
      <w:pPr>
        <w:tabs>
          <w:tab w:val="left" w:pos="-720"/>
        </w:tabs>
        <w:suppressAutoHyphens/>
        <w:spacing w:before="120" w:after="120" w:line="276" w:lineRule="auto"/>
        <w:jc w:val="both"/>
        <w:rPr>
          <w:rFonts w:asciiTheme="minorHAnsi" w:hAnsiTheme="minorHAnsi" w:cstheme="minorHAnsi"/>
          <w:bCs/>
          <w:i/>
          <w:iCs/>
        </w:rPr>
      </w:pPr>
      <w:r w:rsidRPr="00083A33">
        <w:rPr>
          <w:rFonts w:asciiTheme="minorHAnsi" w:hAnsiTheme="minorHAnsi" w:cstheme="minorHAnsi"/>
          <w:i/>
          <w:iCs/>
        </w:rPr>
        <w:t>La descripción a continuación fue complementada con información con la PMO del proyecto.</w:t>
      </w:r>
    </w:p>
    <w:p w14:paraId="5964CA31" w14:textId="77777777" w:rsidR="003E3727" w:rsidRPr="00083A33" w:rsidRDefault="003E3727" w:rsidP="00083A33">
      <w:pPr>
        <w:spacing w:before="120" w:line="276" w:lineRule="auto"/>
        <w:jc w:val="both"/>
        <w:rPr>
          <w:rFonts w:asciiTheme="minorHAnsi" w:hAnsiTheme="minorHAnsi" w:cstheme="minorHAnsi"/>
          <w:b/>
          <w:i/>
          <w:iCs/>
        </w:rPr>
      </w:pPr>
    </w:p>
    <w:p w14:paraId="56A76705" w14:textId="77777777" w:rsidR="00083A33" w:rsidRDefault="00083A33" w:rsidP="00083A33">
      <w:pPr>
        <w:spacing w:line="276" w:lineRule="auto"/>
        <w:jc w:val="center"/>
        <w:rPr>
          <w:rFonts w:asciiTheme="minorHAnsi" w:hAnsiTheme="minorHAnsi" w:cstheme="minorHAnsi"/>
          <w:b/>
          <w:i/>
          <w:iCs/>
        </w:rPr>
      </w:pPr>
    </w:p>
    <w:p w14:paraId="50818456" w14:textId="77777777" w:rsidR="00083A33" w:rsidRDefault="00083A33" w:rsidP="00083A33">
      <w:pPr>
        <w:spacing w:line="276" w:lineRule="auto"/>
        <w:jc w:val="center"/>
        <w:rPr>
          <w:rFonts w:asciiTheme="minorHAnsi" w:hAnsiTheme="minorHAnsi" w:cstheme="minorHAnsi"/>
          <w:b/>
          <w:i/>
          <w:iCs/>
        </w:rPr>
      </w:pPr>
    </w:p>
    <w:p w14:paraId="387E5EDF" w14:textId="45DFCC24" w:rsidR="006E0F39" w:rsidRPr="00083A33" w:rsidRDefault="006E0F39" w:rsidP="00083A33">
      <w:pPr>
        <w:spacing w:line="276" w:lineRule="auto"/>
        <w:jc w:val="center"/>
        <w:rPr>
          <w:rFonts w:asciiTheme="minorHAnsi" w:hAnsiTheme="minorHAnsi" w:cstheme="minorHAnsi"/>
          <w:b/>
          <w:i/>
          <w:iCs/>
        </w:rPr>
      </w:pPr>
      <w:r w:rsidRPr="00083A33">
        <w:rPr>
          <w:rFonts w:asciiTheme="minorHAnsi" w:hAnsiTheme="minorHAnsi" w:cstheme="minorHAnsi"/>
          <w:b/>
          <w:i/>
          <w:iCs/>
        </w:rPr>
        <w:t>VALORACIÓN DEL APORTE DEL PROYECTO RLA5085</w:t>
      </w:r>
      <w:r w:rsidRPr="00083A33">
        <w:rPr>
          <w:rFonts w:asciiTheme="minorHAnsi" w:hAnsiTheme="minorHAnsi" w:cstheme="minorHAnsi"/>
          <w:i/>
          <w:iCs/>
        </w:rPr>
        <w:t xml:space="preserve"> </w:t>
      </w:r>
      <w:r w:rsidRPr="00083A33">
        <w:rPr>
          <w:rFonts w:asciiTheme="minorHAnsi" w:hAnsiTheme="minorHAnsi" w:cstheme="minorHAnsi"/>
          <w:b/>
          <w:i/>
          <w:iCs/>
        </w:rPr>
        <w:t>AL PROGRAMA ARCAL</w:t>
      </w:r>
    </w:p>
    <w:p w14:paraId="259967BC" w14:textId="77777777" w:rsidR="006E0F39" w:rsidRPr="00083A33" w:rsidRDefault="006E0F39" w:rsidP="00083A33">
      <w:pPr>
        <w:spacing w:line="276" w:lineRule="auto"/>
        <w:jc w:val="both"/>
        <w:rPr>
          <w:rFonts w:asciiTheme="minorHAnsi" w:hAnsiTheme="minorHAnsi" w:cstheme="minorHAnsi"/>
          <w:b/>
          <w:i/>
          <w:iCs/>
        </w:rPr>
      </w:pPr>
    </w:p>
    <w:tbl>
      <w:tblPr>
        <w:tblW w:w="9701" w:type="dxa"/>
        <w:tblInd w:w="-459"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915"/>
        <w:gridCol w:w="1952"/>
        <w:gridCol w:w="1834"/>
      </w:tblGrid>
      <w:tr w:rsidR="006E0F39" w:rsidRPr="006E0F39" w14:paraId="1A6AF62F" w14:textId="77777777" w:rsidTr="0037026C">
        <w:trPr>
          <w:trHeight w:val="280"/>
        </w:trPr>
        <w:tc>
          <w:tcPr>
            <w:tcW w:w="5915" w:type="dxa"/>
            <w:tcBorders>
              <w:top w:val="single" w:sz="4" w:space="0" w:color="000000"/>
              <w:left w:val="single" w:sz="4" w:space="0" w:color="000000"/>
              <w:bottom w:val="single" w:sz="4" w:space="0" w:color="000000"/>
              <w:right w:val="single" w:sz="4" w:space="0" w:color="000000"/>
            </w:tcBorders>
          </w:tcPr>
          <w:p w14:paraId="7117B0EF" w14:textId="77777777" w:rsidR="006E0F39" w:rsidRPr="006E0F39" w:rsidRDefault="006E0F39" w:rsidP="00083A33">
            <w:pPr>
              <w:tabs>
                <w:tab w:val="left" w:pos="0"/>
                <w:tab w:val="left" w:pos="720"/>
              </w:tabs>
              <w:spacing w:after="120" w:line="276" w:lineRule="auto"/>
              <w:ind w:left="33"/>
              <w:jc w:val="center"/>
              <w:rPr>
                <w:rFonts w:asciiTheme="minorHAnsi" w:hAnsiTheme="minorHAnsi" w:cstheme="minorHAnsi"/>
                <w:i/>
                <w:iCs/>
              </w:rPr>
            </w:pPr>
            <w:r w:rsidRPr="006E0F39">
              <w:rPr>
                <w:rFonts w:asciiTheme="minorHAnsi" w:hAnsiTheme="minorHAnsi" w:cstheme="minorHAnsi"/>
                <w:i/>
                <w:iCs/>
              </w:rPr>
              <w:t>ITEM</w:t>
            </w:r>
          </w:p>
        </w:tc>
        <w:tc>
          <w:tcPr>
            <w:tcW w:w="1952" w:type="dxa"/>
            <w:tcBorders>
              <w:top w:val="single" w:sz="4" w:space="0" w:color="000000"/>
              <w:left w:val="single" w:sz="4" w:space="0" w:color="000000"/>
              <w:bottom w:val="single" w:sz="4" w:space="0" w:color="000000"/>
              <w:right w:val="single" w:sz="4" w:space="0" w:color="000000"/>
            </w:tcBorders>
          </w:tcPr>
          <w:p w14:paraId="34EBA1A2"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proofErr w:type="gramStart"/>
            <w:r w:rsidRPr="006E0F39">
              <w:rPr>
                <w:rFonts w:asciiTheme="minorHAnsi" w:hAnsiTheme="minorHAnsi" w:cstheme="minorHAnsi"/>
                <w:i/>
                <w:iCs/>
              </w:rPr>
              <w:t>VALOR  DE</w:t>
            </w:r>
            <w:proofErr w:type="gramEnd"/>
            <w:r w:rsidRPr="006E0F39">
              <w:rPr>
                <w:rFonts w:asciiTheme="minorHAnsi" w:hAnsiTheme="minorHAnsi" w:cstheme="minorHAnsi"/>
                <w:i/>
                <w:iCs/>
              </w:rPr>
              <w:t xml:space="preserve"> REFERENCIA</w:t>
            </w:r>
          </w:p>
        </w:tc>
        <w:tc>
          <w:tcPr>
            <w:tcW w:w="1834" w:type="dxa"/>
            <w:tcBorders>
              <w:top w:val="single" w:sz="4" w:space="0" w:color="000000"/>
              <w:left w:val="single" w:sz="4" w:space="0" w:color="000000"/>
              <w:bottom w:val="single" w:sz="4" w:space="0" w:color="000000"/>
              <w:right w:val="single" w:sz="4" w:space="0" w:color="000000"/>
            </w:tcBorders>
          </w:tcPr>
          <w:p w14:paraId="4EA49167"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CANTIDAD en Euros</w:t>
            </w:r>
          </w:p>
        </w:tc>
      </w:tr>
      <w:tr w:rsidR="006E0F39" w:rsidRPr="006E0F39" w14:paraId="4D5B1136" w14:textId="77777777" w:rsidTr="0037026C">
        <w:trPr>
          <w:trHeight w:val="611"/>
        </w:trPr>
        <w:tc>
          <w:tcPr>
            <w:tcW w:w="5915" w:type="dxa"/>
            <w:tcBorders>
              <w:top w:val="single" w:sz="4" w:space="0" w:color="000000"/>
              <w:left w:val="single" w:sz="4" w:space="0" w:color="000000"/>
              <w:bottom w:val="single" w:sz="4" w:space="0" w:color="000000"/>
              <w:right w:val="single" w:sz="4" w:space="0" w:color="000000"/>
            </w:tcBorders>
          </w:tcPr>
          <w:p w14:paraId="147333C8" w14:textId="77777777" w:rsidR="006E0F39" w:rsidRPr="006E0F39" w:rsidRDefault="006E0F39" w:rsidP="005D4499">
            <w:pPr>
              <w:numPr>
                <w:ilvl w:val="0"/>
                <w:numId w:val="10"/>
              </w:numPr>
              <w:spacing w:line="276" w:lineRule="auto"/>
              <w:ind w:left="279" w:hanging="270"/>
              <w:rPr>
                <w:rFonts w:asciiTheme="minorHAnsi" w:hAnsiTheme="minorHAnsi" w:cstheme="minorHAnsi"/>
                <w:i/>
                <w:iCs/>
              </w:rPr>
            </w:pPr>
            <w:r w:rsidRPr="006E0F39">
              <w:rPr>
                <w:rFonts w:asciiTheme="minorHAnsi" w:hAnsiTheme="minorHAnsi" w:cstheme="minorHAnsi"/>
                <w:i/>
                <w:iCs/>
              </w:rPr>
              <w:t xml:space="preserve">Expertos/Conferencistas enviados al exterior por el Organismo (OIEA) </w:t>
            </w:r>
          </w:p>
        </w:tc>
        <w:tc>
          <w:tcPr>
            <w:tcW w:w="1952" w:type="dxa"/>
            <w:tcBorders>
              <w:top w:val="single" w:sz="4" w:space="0" w:color="000000"/>
              <w:left w:val="single" w:sz="4" w:space="0" w:color="000000"/>
              <w:bottom w:val="single" w:sz="4" w:space="0" w:color="000000"/>
              <w:right w:val="single" w:sz="4" w:space="0" w:color="000000"/>
            </w:tcBorders>
          </w:tcPr>
          <w:p w14:paraId="229636CE"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EUR 300 por persona por día (se incluye días de viaje)</w:t>
            </w:r>
          </w:p>
        </w:tc>
        <w:tc>
          <w:tcPr>
            <w:tcW w:w="1834" w:type="dxa"/>
            <w:tcBorders>
              <w:top w:val="single" w:sz="4" w:space="0" w:color="000000"/>
              <w:left w:val="single" w:sz="4" w:space="0" w:color="000000"/>
              <w:bottom w:val="single" w:sz="4" w:space="0" w:color="000000"/>
              <w:right w:val="single" w:sz="4" w:space="0" w:color="000000"/>
            </w:tcBorders>
          </w:tcPr>
          <w:p w14:paraId="77C14AAF"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54450E8A" w14:textId="77777777" w:rsidTr="0037026C">
        <w:tc>
          <w:tcPr>
            <w:tcW w:w="5915" w:type="dxa"/>
            <w:tcBorders>
              <w:top w:val="single" w:sz="4" w:space="0" w:color="000000"/>
              <w:left w:val="single" w:sz="4" w:space="0" w:color="000000"/>
              <w:bottom w:val="single" w:sz="4" w:space="0" w:color="000000"/>
              <w:right w:val="single" w:sz="4" w:space="0" w:color="000000"/>
            </w:tcBorders>
          </w:tcPr>
          <w:p w14:paraId="39B0255A" w14:textId="77777777" w:rsidR="006E0F39" w:rsidRPr="006E0F39" w:rsidRDefault="006E0F39" w:rsidP="005D4499">
            <w:pPr>
              <w:numPr>
                <w:ilvl w:val="0"/>
                <w:numId w:val="10"/>
              </w:numPr>
              <w:tabs>
                <w:tab w:val="left" w:pos="-142"/>
              </w:tabs>
              <w:spacing w:line="276" w:lineRule="auto"/>
              <w:ind w:left="279" w:hanging="270"/>
              <w:rPr>
                <w:rFonts w:asciiTheme="minorHAnsi" w:hAnsiTheme="minorHAnsi" w:cstheme="minorHAnsi"/>
                <w:i/>
                <w:iCs/>
              </w:rPr>
            </w:pPr>
            <w:r w:rsidRPr="006E0F39">
              <w:rPr>
                <w:rFonts w:asciiTheme="minorHAnsi" w:hAnsiTheme="minorHAnsi" w:cstheme="minorHAnsi"/>
                <w:i/>
                <w:iCs/>
              </w:rPr>
              <w:t>Gastos locales por sede de evento regional en el país (Grupo de Trabajo/Cursos de Capacitación/Talleres/Seminarios)</w:t>
            </w:r>
          </w:p>
        </w:tc>
        <w:tc>
          <w:tcPr>
            <w:tcW w:w="1952" w:type="dxa"/>
            <w:tcBorders>
              <w:top w:val="single" w:sz="4" w:space="0" w:color="000000"/>
              <w:left w:val="single" w:sz="4" w:space="0" w:color="000000"/>
              <w:bottom w:val="single" w:sz="4" w:space="0" w:color="000000"/>
              <w:right w:val="single" w:sz="4" w:space="0" w:color="000000"/>
            </w:tcBorders>
          </w:tcPr>
          <w:p w14:paraId="3595B447"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EUR 5.000 por semana</w:t>
            </w:r>
          </w:p>
        </w:tc>
        <w:tc>
          <w:tcPr>
            <w:tcW w:w="1834" w:type="dxa"/>
            <w:tcBorders>
              <w:top w:val="single" w:sz="4" w:space="0" w:color="000000"/>
              <w:left w:val="single" w:sz="4" w:space="0" w:color="000000"/>
              <w:bottom w:val="single" w:sz="4" w:space="0" w:color="000000"/>
              <w:right w:val="single" w:sz="4" w:space="0" w:color="000000"/>
            </w:tcBorders>
          </w:tcPr>
          <w:p w14:paraId="4B31E5AE"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5000</w:t>
            </w:r>
          </w:p>
        </w:tc>
      </w:tr>
      <w:tr w:rsidR="006E0F39" w:rsidRPr="006E0F39" w14:paraId="5FF0ACAB" w14:textId="77777777" w:rsidTr="0037026C">
        <w:tc>
          <w:tcPr>
            <w:tcW w:w="5915" w:type="dxa"/>
            <w:tcBorders>
              <w:top w:val="single" w:sz="4" w:space="0" w:color="000000"/>
              <w:left w:val="single" w:sz="4" w:space="0" w:color="000000"/>
              <w:bottom w:val="single" w:sz="4" w:space="0" w:color="000000"/>
              <w:right w:val="single" w:sz="4" w:space="0" w:color="000000"/>
            </w:tcBorders>
          </w:tcPr>
          <w:p w14:paraId="784BA529" w14:textId="77777777" w:rsidR="006E0F39" w:rsidRPr="006E0F39" w:rsidRDefault="006E0F39" w:rsidP="005D4499">
            <w:pPr>
              <w:numPr>
                <w:ilvl w:val="0"/>
                <w:numId w:val="10"/>
              </w:numPr>
              <w:spacing w:line="276" w:lineRule="auto"/>
              <w:ind w:left="279" w:hanging="270"/>
              <w:rPr>
                <w:rFonts w:asciiTheme="minorHAnsi" w:hAnsiTheme="minorHAnsi" w:cstheme="minorHAnsi"/>
                <w:i/>
                <w:iCs/>
              </w:rPr>
            </w:pPr>
            <w:r w:rsidRPr="006E0F39">
              <w:rPr>
                <w:rFonts w:asciiTheme="minorHAnsi" w:hAnsiTheme="minorHAnsi" w:cstheme="minorHAnsi"/>
                <w:i/>
                <w:iCs/>
              </w:rPr>
              <w:t>Gastos locales en eventos nacionales, que se encuentren en el Plan de Actividades</w:t>
            </w:r>
          </w:p>
        </w:tc>
        <w:tc>
          <w:tcPr>
            <w:tcW w:w="1952" w:type="dxa"/>
            <w:tcBorders>
              <w:top w:val="single" w:sz="4" w:space="0" w:color="000000"/>
              <w:left w:val="single" w:sz="4" w:space="0" w:color="000000"/>
              <w:bottom w:val="single" w:sz="4" w:space="0" w:color="000000"/>
              <w:right w:val="single" w:sz="4" w:space="0" w:color="000000"/>
            </w:tcBorders>
          </w:tcPr>
          <w:p w14:paraId="090C1EB8"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EUR 3.000 por semana</w:t>
            </w:r>
          </w:p>
        </w:tc>
        <w:tc>
          <w:tcPr>
            <w:tcW w:w="1834" w:type="dxa"/>
            <w:tcBorders>
              <w:top w:val="single" w:sz="4" w:space="0" w:color="000000"/>
              <w:left w:val="single" w:sz="4" w:space="0" w:color="000000"/>
              <w:bottom w:val="single" w:sz="4" w:space="0" w:color="000000"/>
              <w:right w:val="single" w:sz="4" w:space="0" w:color="000000"/>
            </w:tcBorders>
          </w:tcPr>
          <w:p w14:paraId="31032008"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22115844" w14:textId="77777777" w:rsidTr="0037026C">
        <w:trPr>
          <w:trHeight w:val="602"/>
        </w:trPr>
        <w:tc>
          <w:tcPr>
            <w:tcW w:w="5915" w:type="dxa"/>
            <w:tcBorders>
              <w:top w:val="single" w:sz="4" w:space="0" w:color="000000"/>
              <w:left w:val="single" w:sz="4" w:space="0" w:color="000000"/>
              <w:bottom w:val="single" w:sz="4" w:space="0" w:color="000000"/>
              <w:right w:val="single" w:sz="4" w:space="0" w:color="000000"/>
            </w:tcBorders>
          </w:tcPr>
          <w:p w14:paraId="2F1D0D30" w14:textId="77777777" w:rsidR="006E0F39" w:rsidRPr="006E0F39" w:rsidRDefault="006E0F39" w:rsidP="005D4499">
            <w:pPr>
              <w:numPr>
                <w:ilvl w:val="0"/>
                <w:numId w:val="10"/>
              </w:numPr>
              <w:spacing w:line="276" w:lineRule="auto"/>
              <w:ind w:left="279" w:hanging="270"/>
              <w:rPr>
                <w:rFonts w:asciiTheme="minorHAnsi" w:hAnsiTheme="minorHAnsi" w:cstheme="minorHAnsi"/>
                <w:i/>
                <w:iCs/>
              </w:rPr>
            </w:pPr>
            <w:r w:rsidRPr="006E0F39">
              <w:rPr>
                <w:rFonts w:asciiTheme="minorHAnsi" w:hAnsiTheme="minorHAnsi" w:cstheme="minorHAnsi"/>
                <w:i/>
                <w:iCs/>
              </w:rPr>
              <w:t>Becario cuyos gastos locales son asumidos por el país</w:t>
            </w:r>
          </w:p>
        </w:tc>
        <w:tc>
          <w:tcPr>
            <w:tcW w:w="1952" w:type="dxa"/>
            <w:tcBorders>
              <w:top w:val="single" w:sz="4" w:space="0" w:color="000000"/>
              <w:left w:val="single" w:sz="4" w:space="0" w:color="000000"/>
              <w:bottom w:val="single" w:sz="4" w:space="0" w:color="000000"/>
              <w:right w:val="single" w:sz="4" w:space="0" w:color="000000"/>
            </w:tcBorders>
          </w:tcPr>
          <w:p w14:paraId="088FC7F4"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EUR 3.500 por mes por becario</w:t>
            </w:r>
          </w:p>
        </w:tc>
        <w:tc>
          <w:tcPr>
            <w:tcW w:w="1834" w:type="dxa"/>
            <w:tcBorders>
              <w:top w:val="single" w:sz="4" w:space="0" w:color="000000"/>
              <w:left w:val="single" w:sz="4" w:space="0" w:color="000000"/>
              <w:bottom w:val="single" w:sz="4" w:space="0" w:color="000000"/>
              <w:right w:val="single" w:sz="4" w:space="0" w:color="000000"/>
            </w:tcBorders>
          </w:tcPr>
          <w:p w14:paraId="0EF68322"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6D32AABF" w14:textId="77777777" w:rsidTr="0037026C">
        <w:trPr>
          <w:trHeight w:val="253"/>
        </w:trPr>
        <w:tc>
          <w:tcPr>
            <w:tcW w:w="5915" w:type="dxa"/>
            <w:tcBorders>
              <w:top w:val="single" w:sz="4" w:space="0" w:color="000000"/>
              <w:left w:val="single" w:sz="4" w:space="0" w:color="000000"/>
              <w:bottom w:val="single" w:sz="4" w:space="0" w:color="000000"/>
              <w:right w:val="single" w:sz="4" w:space="0" w:color="000000"/>
            </w:tcBorders>
          </w:tcPr>
          <w:p w14:paraId="0E73E2ED" w14:textId="77777777" w:rsidR="006E0F39" w:rsidRPr="006E0F39" w:rsidRDefault="006E0F39" w:rsidP="005D4499">
            <w:pPr>
              <w:numPr>
                <w:ilvl w:val="0"/>
                <w:numId w:val="10"/>
              </w:numPr>
              <w:spacing w:line="276" w:lineRule="auto"/>
              <w:ind w:left="279" w:hanging="270"/>
              <w:rPr>
                <w:rFonts w:asciiTheme="minorHAnsi" w:hAnsiTheme="minorHAnsi" w:cstheme="minorHAnsi"/>
                <w:i/>
                <w:iCs/>
              </w:rPr>
            </w:pPr>
            <w:r w:rsidRPr="006E0F39">
              <w:rPr>
                <w:rFonts w:asciiTheme="minorHAnsi" w:hAnsiTheme="minorHAnsi" w:cstheme="minorHAnsi"/>
                <w:i/>
                <w:iCs/>
              </w:rPr>
              <w:t>Publicaciones</w:t>
            </w:r>
          </w:p>
        </w:tc>
        <w:tc>
          <w:tcPr>
            <w:tcW w:w="1952" w:type="dxa"/>
            <w:tcBorders>
              <w:top w:val="single" w:sz="4" w:space="0" w:color="000000"/>
              <w:left w:val="single" w:sz="4" w:space="0" w:color="000000"/>
              <w:bottom w:val="single" w:sz="4" w:space="0" w:color="000000"/>
              <w:right w:val="single" w:sz="4" w:space="0" w:color="000000"/>
            </w:tcBorders>
          </w:tcPr>
          <w:p w14:paraId="0ED556BF"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 xml:space="preserve">Hasta EUR 3.000 </w:t>
            </w:r>
          </w:p>
        </w:tc>
        <w:tc>
          <w:tcPr>
            <w:tcW w:w="1834" w:type="dxa"/>
            <w:tcBorders>
              <w:top w:val="single" w:sz="4" w:space="0" w:color="000000"/>
              <w:left w:val="single" w:sz="4" w:space="0" w:color="000000"/>
              <w:bottom w:val="single" w:sz="4" w:space="0" w:color="000000"/>
              <w:right w:val="single" w:sz="4" w:space="0" w:color="000000"/>
            </w:tcBorders>
          </w:tcPr>
          <w:p w14:paraId="296D9D27"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112CA427" w14:textId="77777777" w:rsidTr="0037026C">
        <w:trPr>
          <w:trHeight w:val="273"/>
        </w:trPr>
        <w:tc>
          <w:tcPr>
            <w:tcW w:w="5915" w:type="dxa"/>
            <w:tcBorders>
              <w:top w:val="single" w:sz="4" w:space="0" w:color="000000"/>
              <w:left w:val="single" w:sz="4" w:space="0" w:color="000000"/>
              <w:bottom w:val="single" w:sz="4" w:space="0" w:color="000000"/>
              <w:right w:val="single" w:sz="4" w:space="0" w:color="000000"/>
            </w:tcBorders>
          </w:tcPr>
          <w:p w14:paraId="4BCD4976" w14:textId="77777777" w:rsidR="006E0F39" w:rsidRPr="006E0F39" w:rsidRDefault="006E0F39" w:rsidP="005D4499">
            <w:pPr>
              <w:numPr>
                <w:ilvl w:val="0"/>
                <w:numId w:val="10"/>
              </w:numPr>
              <w:spacing w:line="276" w:lineRule="auto"/>
              <w:ind w:left="279" w:hanging="270"/>
              <w:rPr>
                <w:rFonts w:asciiTheme="minorHAnsi" w:hAnsiTheme="minorHAnsi" w:cstheme="minorHAnsi"/>
                <w:i/>
                <w:iCs/>
              </w:rPr>
            </w:pPr>
            <w:r w:rsidRPr="006E0F39">
              <w:rPr>
                <w:rFonts w:asciiTheme="minorHAnsi" w:hAnsiTheme="minorHAnsi" w:cstheme="minorHAnsi"/>
                <w:i/>
                <w:iCs/>
              </w:rPr>
              <w:t>Creación y/o actualización de Base de Datos</w:t>
            </w:r>
          </w:p>
        </w:tc>
        <w:tc>
          <w:tcPr>
            <w:tcW w:w="1952" w:type="dxa"/>
            <w:tcBorders>
              <w:top w:val="single" w:sz="4" w:space="0" w:color="000000"/>
              <w:left w:val="single" w:sz="4" w:space="0" w:color="000000"/>
              <w:bottom w:val="single" w:sz="4" w:space="0" w:color="000000"/>
              <w:right w:val="single" w:sz="4" w:space="0" w:color="000000"/>
            </w:tcBorders>
          </w:tcPr>
          <w:p w14:paraId="1D88193F"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Hasta EUR 5.000</w:t>
            </w:r>
          </w:p>
        </w:tc>
        <w:tc>
          <w:tcPr>
            <w:tcW w:w="1834" w:type="dxa"/>
            <w:tcBorders>
              <w:top w:val="single" w:sz="4" w:space="0" w:color="000000"/>
              <w:left w:val="single" w:sz="4" w:space="0" w:color="000000"/>
              <w:bottom w:val="single" w:sz="4" w:space="0" w:color="000000"/>
              <w:right w:val="single" w:sz="4" w:space="0" w:color="000000"/>
            </w:tcBorders>
          </w:tcPr>
          <w:p w14:paraId="093D5683"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7EC6E6A6" w14:textId="77777777" w:rsidTr="0037026C">
        <w:tc>
          <w:tcPr>
            <w:tcW w:w="5915" w:type="dxa"/>
            <w:tcBorders>
              <w:top w:val="single" w:sz="4" w:space="0" w:color="000000"/>
              <w:left w:val="single" w:sz="4" w:space="0" w:color="000000"/>
              <w:bottom w:val="single" w:sz="4" w:space="0" w:color="000000"/>
              <w:right w:val="single" w:sz="4" w:space="0" w:color="000000"/>
            </w:tcBorders>
          </w:tcPr>
          <w:p w14:paraId="78A2275C" w14:textId="77777777" w:rsidR="006E0F39" w:rsidRPr="006E0F39" w:rsidRDefault="006E0F39" w:rsidP="005D4499">
            <w:pPr>
              <w:numPr>
                <w:ilvl w:val="0"/>
                <w:numId w:val="10"/>
              </w:numPr>
              <w:spacing w:line="276" w:lineRule="auto"/>
              <w:ind w:left="279" w:hanging="270"/>
              <w:rPr>
                <w:rFonts w:asciiTheme="minorHAnsi" w:hAnsiTheme="minorHAnsi" w:cstheme="minorHAnsi"/>
                <w:i/>
                <w:iCs/>
              </w:rPr>
            </w:pPr>
            <w:r w:rsidRPr="006E0F39">
              <w:rPr>
                <w:rFonts w:asciiTheme="minorHAnsi" w:hAnsiTheme="minorHAnsi" w:cstheme="minorHAnsi"/>
                <w:i/>
                <w:iCs/>
              </w:rPr>
              <w:t xml:space="preserve">Envío de reactivos, fuentes radioactivas, </w:t>
            </w:r>
            <w:proofErr w:type="gramStart"/>
            <w:r w:rsidRPr="006E0F39">
              <w:rPr>
                <w:rFonts w:asciiTheme="minorHAnsi" w:hAnsiTheme="minorHAnsi" w:cstheme="minorHAnsi"/>
                <w:i/>
                <w:iCs/>
              </w:rPr>
              <w:t>radioisótopos,  otros</w:t>
            </w:r>
            <w:proofErr w:type="gramEnd"/>
            <w:r w:rsidRPr="006E0F39">
              <w:rPr>
                <w:rFonts w:asciiTheme="minorHAnsi" w:hAnsiTheme="minorHAnsi" w:cstheme="minorHAnsi"/>
                <w:i/>
                <w:iCs/>
              </w:rPr>
              <w:t xml:space="preserve"> materiales</w:t>
            </w:r>
          </w:p>
        </w:tc>
        <w:tc>
          <w:tcPr>
            <w:tcW w:w="1952" w:type="dxa"/>
            <w:tcBorders>
              <w:top w:val="single" w:sz="4" w:space="0" w:color="000000"/>
              <w:left w:val="single" w:sz="4" w:space="0" w:color="000000"/>
              <w:bottom w:val="single" w:sz="4" w:space="0" w:color="000000"/>
              <w:right w:val="single" w:sz="4" w:space="0" w:color="000000"/>
            </w:tcBorders>
          </w:tcPr>
          <w:p w14:paraId="7FCCE14A"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Hasta EUR 5.000</w:t>
            </w:r>
          </w:p>
        </w:tc>
        <w:tc>
          <w:tcPr>
            <w:tcW w:w="1834" w:type="dxa"/>
            <w:tcBorders>
              <w:top w:val="single" w:sz="4" w:space="0" w:color="000000"/>
              <w:left w:val="single" w:sz="4" w:space="0" w:color="000000"/>
              <w:bottom w:val="single" w:sz="4" w:space="0" w:color="000000"/>
              <w:right w:val="single" w:sz="4" w:space="0" w:color="000000"/>
            </w:tcBorders>
          </w:tcPr>
          <w:p w14:paraId="71EBD13C"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7A691863" w14:textId="77777777" w:rsidTr="0037026C">
        <w:tc>
          <w:tcPr>
            <w:tcW w:w="5915" w:type="dxa"/>
            <w:tcBorders>
              <w:top w:val="single" w:sz="4" w:space="0" w:color="000000"/>
              <w:left w:val="single" w:sz="4" w:space="0" w:color="000000"/>
              <w:bottom w:val="single" w:sz="4" w:space="0" w:color="000000"/>
              <w:right w:val="single" w:sz="4" w:space="0" w:color="000000"/>
            </w:tcBorders>
          </w:tcPr>
          <w:p w14:paraId="2F8B7840" w14:textId="77777777" w:rsidR="006E0F39" w:rsidRPr="006E0F39" w:rsidRDefault="006E0F39" w:rsidP="005D4499">
            <w:pPr>
              <w:numPr>
                <w:ilvl w:val="0"/>
                <w:numId w:val="10"/>
              </w:numPr>
              <w:pBdr>
                <w:top w:val="nil"/>
                <w:left w:val="nil"/>
                <w:bottom w:val="nil"/>
                <w:right w:val="nil"/>
                <w:between w:val="nil"/>
              </w:pBdr>
              <w:spacing w:line="276" w:lineRule="auto"/>
              <w:ind w:left="317" w:hanging="284"/>
              <w:rPr>
                <w:rFonts w:asciiTheme="minorHAnsi" w:hAnsiTheme="minorHAnsi" w:cstheme="minorHAnsi"/>
                <w:i/>
                <w:iCs/>
              </w:rPr>
            </w:pPr>
            <w:r w:rsidRPr="006E0F39">
              <w:rPr>
                <w:rFonts w:asciiTheme="minorHAnsi" w:hAnsiTheme="minorHAnsi" w:cstheme="minorHAnsi"/>
                <w:i/>
                <w:iCs/>
                <w:color w:val="000000"/>
              </w:rPr>
              <w:t>Realización de servicios (p.ej. irradiación de materiales)</w:t>
            </w:r>
          </w:p>
        </w:tc>
        <w:tc>
          <w:tcPr>
            <w:tcW w:w="1952" w:type="dxa"/>
            <w:tcBorders>
              <w:top w:val="single" w:sz="4" w:space="0" w:color="000000"/>
              <w:left w:val="single" w:sz="4" w:space="0" w:color="000000"/>
              <w:bottom w:val="single" w:sz="4" w:space="0" w:color="000000"/>
              <w:right w:val="single" w:sz="4" w:space="0" w:color="000000"/>
            </w:tcBorders>
          </w:tcPr>
          <w:p w14:paraId="1490F22A"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Hasta EUR 5.000</w:t>
            </w:r>
          </w:p>
        </w:tc>
        <w:tc>
          <w:tcPr>
            <w:tcW w:w="1834" w:type="dxa"/>
            <w:tcBorders>
              <w:top w:val="single" w:sz="4" w:space="0" w:color="000000"/>
              <w:left w:val="single" w:sz="4" w:space="0" w:color="000000"/>
              <w:bottom w:val="single" w:sz="4" w:space="0" w:color="000000"/>
              <w:right w:val="single" w:sz="4" w:space="0" w:color="000000"/>
            </w:tcBorders>
          </w:tcPr>
          <w:p w14:paraId="17A6F09B"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5011C002" w14:textId="77777777" w:rsidTr="0037026C">
        <w:trPr>
          <w:trHeight w:val="557"/>
        </w:trPr>
        <w:tc>
          <w:tcPr>
            <w:tcW w:w="5915" w:type="dxa"/>
            <w:tcBorders>
              <w:top w:val="single" w:sz="4" w:space="0" w:color="000000"/>
              <w:left w:val="single" w:sz="4" w:space="0" w:color="000000"/>
              <w:bottom w:val="single" w:sz="4" w:space="0" w:color="000000"/>
              <w:right w:val="single" w:sz="4" w:space="0" w:color="000000"/>
            </w:tcBorders>
          </w:tcPr>
          <w:p w14:paraId="2CD98301" w14:textId="77777777" w:rsidR="006E0F39" w:rsidRPr="006E0F39" w:rsidRDefault="006E0F39" w:rsidP="005D4499">
            <w:pPr>
              <w:numPr>
                <w:ilvl w:val="0"/>
                <w:numId w:val="10"/>
              </w:numPr>
              <w:spacing w:after="120" w:line="276" w:lineRule="auto"/>
              <w:ind w:left="279" w:hanging="270"/>
              <w:rPr>
                <w:rFonts w:asciiTheme="minorHAnsi" w:hAnsiTheme="minorHAnsi" w:cstheme="minorHAnsi"/>
                <w:i/>
                <w:iCs/>
              </w:rPr>
            </w:pPr>
            <w:r w:rsidRPr="006E0F39">
              <w:rPr>
                <w:rFonts w:asciiTheme="minorHAnsi" w:hAnsiTheme="minorHAnsi" w:cstheme="minorHAnsi"/>
                <w:i/>
                <w:iCs/>
              </w:rPr>
              <w:t>Tiempo trabajado como DTM</w:t>
            </w:r>
          </w:p>
        </w:tc>
        <w:tc>
          <w:tcPr>
            <w:tcW w:w="1952" w:type="dxa"/>
            <w:tcBorders>
              <w:top w:val="single" w:sz="4" w:space="0" w:color="000000"/>
              <w:left w:val="single" w:sz="4" w:space="0" w:color="000000"/>
              <w:bottom w:val="single" w:sz="4" w:space="0" w:color="000000"/>
              <w:right w:val="single" w:sz="4" w:space="0" w:color="000000"/>
            </w:tcBorders>
          </w:tcPr>
          <w:p w14:paraId="2F838CB7"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Máximo EUR 700 por mes</w:t>
            </w:r>
          </w:p>
        </w:tc>
        <w:tc>
          <w:tcPr>
            <w:tcW w:w="1834" w:type="dxa"/>
            <w:tcBorders>
              <w:top w:val="single" w:sz="4" w:space="0" w:color="000000"/>
              <w:left w:val="single" w:sz="4" w:space="0" w:color="000000"/>
              <w:bottom w:val="single" w:sz="4" w:space="0" w:color="000000"/>
              <w:right w:val="single" w:sz="4" w:space="0" w:color="000000"/>
            </w:tcBorders>
          </w:tcPr>
          <w:p w14:paraId="64BA09AB"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7000</w:t>
            </w:r>
          </w:p>
        </w:tc>
      </w:tr>
      <w:tr w:rsidR="006E0F39" w:rsidRPr="006E0F39" w14:paraId="6931F6B3" w14:textId="77777777" w:rsidTr="0037026C">
        <w:trPr>
          <w:trHeight w:val="557"/>
        </w:trPr>
        <w:tc>
          <w:tcPr>
            <w:tcW w:w="5915" w:type="dxa"/>
            <w:tcBorders>
              <w:top w:val="single" w:sz="4" w:space="0" w:color="000000"/>
              <w:left w:val="single" w:sz="4" w:space="0" w:color="000000"/>
              <w:bottom w:val="single" w:sz="4" w:space="0" w:color="000000"/>
              <w:right w:val="single" w:sz="4" w:space="0" w:color="000000"/>
            </w:tcBorders>
          </w:tcPr>
          <w:p w14:paraId="53FFF33A" w14:textId="77777777" w:rsidR="006E0F39" w:rsidRPr="006E0F39" w:rsidRDefault="006E0F39" w:rsidP="005D4499">
            <w:pPr>
              <w:numPr>
                <w:ilvl w:val="0"/>
                <w:numId w:val="10"/>
              </w:numPr>
              <w:pBdr>
                <w:top w:val="nil"/>
                <w:left w:val="nil"/>
                <w:bottom w:val="nil"/>
                <w:right w:val="nil"/>
                <w:between w:val="nil"/>
              </w:pBdr>
              <w:tabs>
                <w:tab w:val="left" w:pos="317"/>
                <w:tab w:val="left" w:pos="459"/>
              </w:tabs>
              <w:spacing w:after="120" w:line="276" w:lineRule="auto"/>
              <w:ind w:left="317" w:hanging="284"/>
              <w:rPr>
                <w:rFonts w:asciiTheme="minorHAnsi" w:hAnsiTheme="minorHAnsi" w:cstheme="minorHAnsi"/>
                <w:i/>
                <w:iCs/>
                <w:color w:val="000000"/>
              </w:rPr>
            </w:pPr>
            <w:r w:rsidRPr="006E0F39">
              <w:rPr>
                <w:rFonts w:asciiTheme="minorHAnsi" w:hAnsiTheme="minorHAnsi" w:cstheme="minorHAnsi"/>
                <w:i/>
                <w:iCs/>
                <w:color w:val="000000"/>
              </w:rPr>
              <w:t xml:space="preserve">Tiempo trabajado como Coordinador de Proyecto </w:t>
            </w:r>
          </w:p>
        </w:tc>
        <w:tc>
          <w:tcPr>
            <w:tcW w:w="1952" w:type="dxa"/>
            <w:tcBorders>
              <w:top w:val="single" w:sz="4" w:space="0" w:color="000000"/>
              <w:left w:val="single" w:sz="4" w:space="0" w:color="000000"/>
              <w:bottom w:val="single" w:sz="4" w:space="0" w:color="000000"/>
              <w:right w:val="single" w:sz="4" w:space="0" w:color="000000"/>
            </w:tcBorders>
          </w:tcPr>
          <w:p w14:paraId="1D22E47E" w14:textId="77777777" w:rsidR="006E0F39" w:rsidRPr="006E0F39" w:rsidRDefault="006E0F39" w:rsidP="00083A33">
            <w:pPr>
              <w:tabs>
                <w:tab w:val="left" w:pos="0"/>
              </w:tabs>
              <w:spacing w:after="120" w:line="276" w:lineRule="auto"/>
              <w:ind w:left="72"/>
              <w:rPr>
                <w:rFonts w:asciiTheme="minorHAnsi" w:hAnsiTheme="minorHAnsi" w:cstheme="minorHAnsi"/>
                <w:i/>
                <w:iCs/>
              </w:rPr>
            </w:pPr>
            <w:r w:rsidRPr="006E0F39">
              <w:rPr>
                <w:rFonts w:asciiTheme="minorHAnsi" w:hAnsiTheme="minorHAnsi" w:cstheme="minorHAnsi"/>
                <w:i/>
                <w:iCs/>
              </w:rPr>
              <w:t xml:space="preserve">Máximo EUR 500 por mes </w:t>
            </w:r>
          </w:p>
        </w:tc>
        <w:tc>
          <w:tcPr>
            <w:tcW w:w="1834" w:type="dxa"/>
            <w:tcBorders>
              <w:top w:val="single" w:sz="4" w:space="0" w:color="000000"/>
              <w:left w:val="single" w:sz="4" w:space="0" w:color="000000"/>
              <w:bottom w:val="single" w:sz="4" w:space="0" w:color="000000"/>
              <w:right w:val="single" w:sz="4" w:space="0" w:color="000000"/>
            </w:tcBorders>
          </w:tcPr>
          <w:p w14:paraId="5EA4893E" w14:textId="77777777" w:rsidR="006E0F39" w:rsidRPr="006E0F39" w:rsidRDefault="006E0F39" w:rsidP="00083A33">
            <w:pPr>
              <w:tabs>
                <w:tab w:val="left" w:pos="0"/>
              </w:tabs>
              <w:spacing w:after="120" w:line="276" w:lineRule="auto"/>
              <w:ind w:left="72"/>
              <w:jc w:val="center"/>
              <w:rPr>
                <w:rFonts w:asciiTheme="minorHAnsi" w:hAnsiTheme="minorHAnsi" w:cstheme="minorHAnsi"/>
                <w:i/>
                <w:iCs/>
              </w:rPr>
            </w:pPr>
            <w:r w:rsidRPr="006E0F39">
              <w:rPr>
                <w:rFonts w:asciiTheme="minorHAnsi" w:hAnsiTheme="minorHAnsi" w:cstheme="minorHAnsi"/>
                <w:i/>
                <w:iCs/>
              </w:rPr>
              <w:t>6000</w:t>
            </w:r>
          </w:p>
        </w:tc>
      </w:tr>
      <w:tr w:rsidR="006E0F39" w:rsidRPr="006E0F39" w14:paraId="44EDFE4E" w14:textId="77777777" w:rsidTr="0037026C">
        <w:trPr>
          <w:trHeight w:val="791"/>
        </w:trPr>
        <w:tc>
          <w:tcPr>
            <w:tcW w:w="5915" w:type="dxa"/>
            <w:tcBorders>
              <w:top w:val="single" w:sz="4" w:space="0" w:color="000000"/>
              <w:left w:val="single" w:sz="4" w:space="0" w:color="000000"/>
              <w:bottom w:val="single" w:sz="4" w:space="0" w:color="000000"/>
              <w:right w:val="single" w:sz="4" w:space="0" w:color="000000"/>
            </w:tcBorders>
          </w:tcPr>
          <w:p w14:paraId="3CD20F70" w14:textId="77777777" w:rsidR="006E0F39" w:rsidRPr="006E0F39" w:rsidRDefault="006E0F39" w:rsidP="005D4499">
            <w:pPr>
              <w:numPr>
                <w:ilvl w:val="0"/>
                <w:numId w:val="10"/>
              </w:numPr>
              <w:pBdr>
                <w:top w:val="nil"/>
                <w:left w:val="nil"/>
                <w:bottom w:val="nil"/>
                <w:right w:val="nil"/>
                <w:between w:val="nil"/>
              </w:pBdr>
              <w:tabs>
                <w:tab w:val="left" w:pos="459"/>
              </w:tabs>
              <w:spacing w:after="120" w:line="276" w:lineRule="auto"/>
              <w:ind w:left="317" w:hanging="284"/>
              <w:rPr>
                <w:rFonts w:asciiTheme="minorHAnsi" w:hAnsiTheme="minorHAnsi" w:cstheme="minorHAnsi"/>
                <w:i/>
                <w:iCs/>
                <w:color w:val="000000"/>
              </w:rPr>
            </w:pPr>
            <w:r w:rsidRPr="006E0F39">
              <w:rPr>
                <w:rFonts w:asciiTheme="minorHAnsi" w:hAnsiTheme="minorHAnsi" w:cstheme="minorHAnsi"/>
                <w:i/>
                <w:iCs/>
                <w:color w:val="000000"/>
              </w:rPr>
              <w:lastRenderedPageBreak/>
              <w:t>Tiempo trabajado como Especialistas locales que colaboran con el proyecto (máximo 3 especialistas por proyecto)</w:t>
            </w:r>
          </w:p>
        </w:tc>
        <w:tc>
          <w:tcPr>
            <w:tcW w:w="1952" w:type="dxa"/>
            <w:tcBorders>
              <w:top w:val="single" w:sz="4" w:space="0" w:color="000000"/>
              <w:left w:val="single" w:sz="4" w:space="0" w:color="000000"/>
              <w:bottom w:val="single" w:sz="4" w:space="0" w:color="000000"/>
              <w:right w:val="single" w:sz="4" w:space="0" w:color="000000"/>
            </w:tcBorders>
          </w:tcPr>
          <w:p w14:paraId="61A7106E" w14:textId="77777777" w:rsidR="006E0F39" w:rsidRPr="006E0F39" w:rsidRDefault="006E0F39" w:rsidP="00083A33">
            <w:pPr>
              <w:spacing w:after="120" w:line="276" w:lineRule="auto"/>
              <w:ind w:left="72"/>
              <w:rPr>
                <w:rFonts w:asciiTheme="minorHAnsi" w:hAnsiTheme="minorHAnsi" w:cstheme="minorHAnsi"/>
                <w:i/>
                <w:iCs/>
              </w:rPr>
            </w:pPr>
            <w:r w:rsidRPr="006E0F39">
              <w:rPr>
                <w:rFonts w:asciiTheme="minorHAnsi" w:hAnsiTheme="minorHAnsi" w:cstheme="minorHAnsi"/>
                <w:i/>
                <w:iCs/>
              </w:rPr>
              <w:t>Máximo EUR 300 por mes por especialista</w:t>
            </w:r>
          </w:p>
        </w:tc>
        <w:tc>
          <w:tcPr>
            <w:tcW w:w="1834" w:type="dxa"/>
            <w:tcBorders>
              <w:top w:val="single" w:sz="4" w:space="0" w:color="000000"/>
              <w:left w:val="single" w:sz="4" w:space="0" w:color="000000"/>
              <w:bottom w:val="single" w:sz="4" w:space="0" w:color="000000"/>
              <w:right w:val="single" w:sz="4" w:space="0" w:color="000000"/>
            </w:tcBorders>
          </w:tcPr>
          <w:p w14:paraId="612E3682" w14:textId="77777777" w:rsidR="006E0F39" w:rsidRPr="006E0F39" w:rsidRDefault="006E0F39" w:rsidP="00083A33">
            <w:pPr>
              <w:spacing w:after="120" w:line="276" w:lineRule="auto"/>
              <w:ind w:left="72"/>
              <w:jc w:val="center"/>
              <w:rPr>
                <w:rFonts w:asciiTheme="minorHAnsi" w:hAnsiTheme="minorHAnsi" w:cstheme="minorHAnsi"/>
                <w:i/>
                <w:iCs/>
              </w:rPr>
            </w:pPr>
            <w:r w:rsidRPr="006E0F39">
              <w:rPr>
                <w:rFonts w:asciiTheme="minorHAnsi" w:hAnsiTheme="minorHAnsi" w:cstheme="minorHAnsi"/>
                <w:i/>
                <w:iCs/>
              </w:rPr>
              <w:t>300</w:t>
            </w:r>
          </w:p>
        </w:tc>
      </w:tr>
      <w:tr w:rsidR="006E0F39" w:rsidRPr="006E0F39" w14:paraId="3613D6D7" w14:textId="77777777" w:rsidTr="0037026C">
        <w:trPr>
          <w:trHeight w:val="1268"/>
        </w:trPr>
        <w:tc>
          <w:tcPr>
            <w:tcW w:w="5915" w:type="dxa"/>
            <w:tcBorders>
              <w:top w:val="single" w:sz="4" w:space="0" w:color="000000"/>
              <w:left w:val="single" w:sz="4" w:space="0" w:color="000000"/>
              <w:bottom w:val="single" w:sz="4" w:space="0" w:color="000000"/>
              <w:right w:val="single" w:sz="4" w:space="0" w:color="000000"/>
            </w:tcBorders>
          </w:tcPr>
          <w:p w14:paraId="7941D172" w14:textId="77777777" w:rsidR="006E0F39" w:rsidRPr="006E0F39" w:rsidRDefault="006E0F39" w:rsidP="005D4499">
            <w:pPr>
              <w:numPr>
                <w:ilvl w:val="0"/>
                <w:numId w:val="10"/>
              </w:numPr>
              <w:pBdr>
                <w:top w:val="nil"/>
                <w:left w:val="nil"/>
                <w:bottom w:val="nil"/>
                <w:right w:val="nil"/>
                <w:between w:val="nil"/>
              </w:pBdr>
              <w:tabs>
                <w:tab w:val="left" w:pos="459"/>
              </w:tabs>
              <w:spacing w:after="120" w:line="276" w:lineRule="auto"/>
              <w:ind w:left="317" w:hanging="284"/>
              <w:rPr>
                <w:rFonts w:asciiTheme="minorHAnsi" w:hAnsiTheme="minorHAnsi" w:cstheme="minorHAnsi"/>
                <w:i/>
                <w:iCs/>
                <w:color w:val="000000"/>
              </w:rPr>
            </w:pPr>
            <w:r w:rsidRPr="006E0F39">
              <w:rPr>
                <w:rFonts w:asciiTheme="minorHAnsi" w:hAnsiTheme="minorHAnsi" w:cstheme="minorHAnsi"/>
                <w:i/>
                <w:iCs/>
                <w:color w:val="000000"/>
              </w:rPr>
              <w:t xml:space="preserve">Aportes en la ejecución de cada </w:t>
            </w:r>
            <w:r w:rsidRPr="006E0F39">
              <w:rPr>
                <w:rFonts w:asciiTheme="minorHAnsi" w:hAnsiTheme="minorHAnsi" w:cstheme="minorHAnsi"/>
                <w:i/>
                <w:iCs/>
              </w:rPr>
              <w:t>p</w:t>
            </w:r>
            <w:r w:rsidRPr="006E0F39">
              <w:rPr>
                <w:rFonts w:asciiTheme="minorHAnsi" w:hAnsiTheme="minorHAnsi" w:cstheme="minorHAnsi"/>
                <w:i/>
                <w:iCs/>
                <w:color w:val="000000"/>
              </w:rPr>
              <w:t xml:space="preserve">royecto comprendiendo los siguientes puntos: </w:t>
            </w:r>
          </w:p>
          <w:p w14:paraId="6D0CFDD2" w14:textId="77777777" w:rsidR="006E0F39" w:rsidRPr="006E0F39" w:rsidRDefault="006E0F39" w:rsidP="005D4499">
            <w:pPr>
              <w:widowControl w:val="0"/>
              <w:numPr>
                <w:ilvl w:val="1"/>
                <w:numId w:val="10"/>
              </w:numPr>
              <w:tabs>
                <w:tab w:val="left" w:pos="-284"/>
                <w:tab w:val="left" w:pos="459"/>
              </w:tabs>
              <w:spacing w:line="276" w:lineRule="auto"/>
              <w:ind w:left="317" w:hanging="284"/>
              <w:jc w:val="both"/>
              <w:rPr>
                <w:rFonts w:asciiTheme="minorHAnsi" w:hAnsiTheme="minorHAnsi" w:cstheme="minorHAnsi"/>
                <w:i/>
                <w:iCs/>
              </w:rPr>
            </w:pPr>
            <w:proofErr w:type="gramStart"/>
            <w:r w:rsidRPr="006E0F39">
              <w:rPr>
                <w:rFonts w:asciiTheme="minorHAnsi" w:hAnsiTheme="minorHAnsi" w:cstheme="minorHAnsi"/>
                <w:i/>
                <w:iCs/>
              </w:rPr>
              <w:t>Viáticos interno</w:t>
            </w:r>
            <w:proofErr w:type="gramEnd"/>
            <w:r w:rsidRPr="006E0F39">
              <w:rPr>
                <w:rFonts w:asciiTheme="minorHAnsi" w:hAnsiTheme="minorHAnsi" w:cstheme="minorHAnsi"/>
                <w:i/>
                <w:iCs/>
              </w:rPr>
              <w:t>/externo</w:t>
            </w:r>
          </w:p>
          <w:p w14:paraId="2672416D" w14:textId="77777777" w:rsidR="006E0F39" w:rsidRPr="006E0F39" w:rsidRDefault="006E0F39" w:rsidP="005D4499">
            <w:pPr>
              <w:widowControl w:val="0"/>
              <w:numPr>
                <w:ilvl w:val="1"/>
                <w:numId w:val="10"/>
              </w:numPr>
              <w:tabs>
                <w:tab w:val="left" w:pos="-284"/>
                <w:tab w:val="left" w:pos="459"/>
              </w:tabs>
              <w:spacing w:line="276" w:lineRule="auto"/>
              <w:ind w:left="317" w:hanging="284"/>
              <w:jc w:val="both"/>
              <w:rPr>
                <w:rFonts w:asciiTheme="minorHAnsi" w:hAnsiTheme="minorHAnsi" w:cstheme="minorHAnsi"/>
                <w:i/>
                <w:iCs/>
              </w:rPr>
            </w:pPr>
            <w:r w:rsidRPr="006E0F39">
              <w:rPr>
                <w:rFonts w:asciiTheme="minorHAnsi" w:hAnsiTheme="minorHAnsi" w:cstheme="minorHAnsi"/>
                <w:i/>
                <w:iCs/>
              </w:rPr>
              <w:t>Transporte interno/externo</w:t>
            </w:r>
          </w:p>
        </w:tc>
        <w:tc>
          <w:tcPr>
            <w:tcW w:w="1952" w:type="dxa"/>
            <w:tcBorders>
              <w:top w:val="single" w:sz="4" w:space="0" w:color="000000"/>
              <w:left w:val="single" w:sz="4" w:space="0" w:color="000000"/>
              <w:bottom w:val="single" w:sz="4" w:space="0" w:color="000000"/>
              <w:right w:val="single" w:sz="4" w:space="0" w:color="000000"/>
            </w:tcBorders>
          </w:tcPr>
          <w:p w14:paraId="0844A7E0" w14:textId="77777777" w:rsidR="006E0F39" w:rsidRPr="006E0F39" w:rsidRDefault="006E0F39" w:rsidP="00083A33">
            <w:pPr>
              <w:spacing w:after="120" w:line="276" w:lineRule="auto"/>
              <w:rPr>
                <w:rFonts w:asciiTheme="minorHAnsi" w:hAnsiTheme="minorHAnsi" w:cstheme="minorHAnsi"/>
                <w:i/>
                <w:iCs/>
              </w:rPr>
            </w:pPr>
            <w:r w:rsidRPr="006E0F39">
              <w:rPr>
                <w:rFonts w:asciiTheme="minorHAnsi" w:hAnsiTheme="minorHAnsi" w:cstheme="minorHAnsi"/>
                <w:i/>
                <w:iCs/>
              </w:rPr>
              <w:t>Máximo EUR 7.500/proyecto</w:t>
            </w:r>
          </w:p>
          <w:p w14:paraId="4CE8F578" w14:textId="77777777" w:rsidR="006E0F39" w:rsidRPr="006E0F39" w:rsidRDefault="006E0F39" w:rsidP="00083A33">
            <w:pPr>
              <w:spacing w:after="120" w:line="276" w:lineRule="auto"/>
              <w:rPr>
                <w:rFonts w:asciiTheme="minorHAnsi" w:hAnsiTheme="minorHAnsi" w:cstheme="minorHAnsi"/>
                <w:i/>
                <w:iCs/>
              </w:rPr>
            </w:pPr>
          </w:p>
        </w:tc>
        <w:tc>
          <w:tcPr>
            <w:tcW w:w="1834" w:type="dxa"/>
            <w:tcBorders>
              <w:top w:val="single" w:sz="4" w:space="0" w:color="000000"/>
              <w:left w:val="single" w:sz="4" w:space="0" w:color="000000"/>
              <w:bottom w:val="single" w:sz="4" w:space="0" w:color="000000"/>
              <w:right w:val="single" w:sz="4" w:space="0" w:color="000000"/>
            </w:tcBorders>
          </w:tcPr>
          <w:p w14:paraId="201DE62C" w14:textId="77777777" w:rsidR="006E0F39" w:rsidRPr="006E0F39" w:rsidRDefault="006E0F39" w:rsidP="00083A33">
            <w:pPr>
              <w:spacing w:after="120" w:line="276" w:lineRule="auto"/>
              <w:jc w:val="center"/>
              <w:rPr>
                <w:rFonts w:asciiTheme="minorHAnsi" w:hAnsiTheme="minorHAnsi" w:cstheme="minorHAnsi"/>
                <w:i/>
                <w:iCs/>
              </w:rPr>
            </w:pPr>
            <w:r w:rsidRPr="006E0F39">
              <w:rPr>
                <w:rFonts w:asciiTheme="minorHAnsi" w:hAnsiTheme="minorHAnsi" w:cstheme="minorHAnsi"/>
                <w:i/>
                <w:iCs/>
              </w:rPr>
              <w:t>NA</w:t>
            </w:r>
          </w:p>
        </w:tc>
      </w:tr>
      <w:tr w:rsidR="006E0F39" w:rsidRPr="006E0F39" w14:paraId="54C9E031" w14:textId="77777777" w:rsidTr="0037026C">
        <w:trPr>
          <w:trHeight w:val="530"/>
        </w:trPr>
        <w:tc>
          <w:tcPr>
            <w:tcW w:w="5915" w:type="dxa"/>
            <w:tcBorders>
              <w:top w:val="single" w:sz="4" w:space="0" w:color="000000"/>
              <w:left w:val="single" w:sz="4" w:space="0" w:color="000000"/>
              <w:bottom w:val="single" w:sz="4" w:space="0" w:color="000000"/>
              <w:right w:val="single" w:sz="4" w:space="0" w:color="000000"/>
            </w:tcBorders>
          </w:tcPr>
          <w:p w14:paraId="3225BA11" w14:textId="77777777" w:rsidR="006E0F39" w:rsidRPr="006E0F39" w:rsidRDefault="006E0F39" w:rsidP="005D4499">
            <w:pPr>
              <w:numPr>
                <w:ilvl w:val="0"/>
                <w:numId w:val="10"/>
              </w:numPr>
              <w:pBdr>
                <w:top w:val="nil"/>
                <w:left w:val="nil"/>
                <w:bottom w:val="nil"/>
                <w:right w:val="nil"/>
                <w:between w:val="nil"/>
              </w:pBdr>
              <w:tabs>
                <w:tab w:val="left" w:pos="1095"/>
              </w:tabs>
              <w:spacing w:after="120" w:line="276" w:lineRule="auto"/>
              <w:ind w:left="459" w:hanging="426"/>
              <w:rPr>
                <w:rFonts w:asciiTheme="minorHAnsi" w:hAnsiTheme="minorHAnsi" w:cstheme="minorHAnsi"/>
                <w:i/>
                <w:iCs/>
                <w:color w:val="000000"/>
              </w:rPr>
            </w:pPr>
            <w:r w:rsidRPr="006E0F39">
              <w:rPr>
                <w:rFonts w:asciiTheme="minorHAnsi" w:hAnsiTheme="minorHAnsi" w:cstheme="minorHAnsi"/>
                <w:i/>
                <w:iCs/>
                <w:color w:val="000000"/>
              </w:rPr>
              <w:t>Gastos del país para el proyecto (infraestructura, equipo, etc.)</w:t>
            </w:r>
          </w:p>
        </w:tc>
        <w:tc>
          <w:tcPr>
            <w:tcW w:w="1952" w:type="dxa"/>
            <w:tcBorders>
              <w:top w:val="single" w:sz="4" w:space="0" w:color="000000"/>
              <w:left w:val="single" w:sz="4" w:space="0" w:color="000000"/>
              <w:bottom w:val="single" w:sz="4" w:space="0" w:color="000000"/>
              <w:right w:val="single" w:sz="4" w:space="0" w:color="000000"/>
            </w:tcBorders>
          </w:tcPr>
          <w:p w14:paraId="6C5FEE59" w14:textId="77777777" w:rsidR="006E0F39" w:rsidRPr="006E0F39" w:rsidRDefault="006E0F39" w:rsidP="00083A33">
            <w:pPr>
              <w:spacing w:after="120" w:line="276" w:lineRule="auto"/>
              <w:rPr>
                <w:rFonts w:asciiTheme="minorHAnsi" w:hAnsiTheme="minorHAnsi" w:cstheme="minorHAnsi"/>
                <w:i/>
                <w:iCs/>
              </w:rPr>
            </w:pPr>
            <w:r w:rsidRPr="006E0F39">
              <w:rPr>
                <w:rFonts w:asciiTheme="minorHAnsi" w:hAnsiTheme="minorHAnsi" w:cstheme="minorHAnsi"/>
                <w:i/>
                <w:iCs/>
              </w:rPr>
              <w:t>Máximo EUR 10.000</w:t>
            </w:r>
          </w:p>
        </w:tc>
        <w:tc>
          <w:tcPr>
            <w:tcW w:w="1834" w:type="dxa"/>
            <w:tcBorders>
              <w:top w:val="single" w:sz="4" w:space="0" w:color="000000"/>
              <w:left w:val="single" w:sz="4" w:space="0" w:color="000000"/>
              <w:bottom w:val="single" w:sz="4" w:space="0" w:color="000000"/>
              <w:right w:val="single" w:sz="4" w:space="0" w:color="000000"/>
            </w:tcBorders>
          </w:tcPr>
          <w:p w14:paraId="3747B3CF" w14:textId="77777777" w:rsidR="006E0F39" w:rsidRPr="006E0F39" w:rsidRDefault="006E0F39" w:rsidP="00083A33">
            <w:pPr>
              <w:spacing w:after="120" w:line="276" w:lineRule="auto"/>
              <w:jc w:val="center"/>
              <w:rPr>
                <w:rFonts w:asciiTheme="minorHAnsi" w:hAnsiTheme="minorHAnsi" w:cstheme="minorHAnsi"/>
                <w:i/>
                <w:iCs/>
              </w:rPr>
            </w:pPr>
            <w:r w:rsidRPr="006E0F39">
              <w:rPr>
                <w:rFonts w:asciiTheme="minorHAnsi" w:hAnsiTheme="minorHAnsi" w:cstheme="minorHAnsi"/>
                <w:i/>
                <w:iCs/>
              </w:rPr>
              <w:t>5000</w:t>
            </w:r>
          </w:p>
        </w:tc>
      </w:tr>
      <w:tr w:rsidR="006E0F39" w:rsidRPr="006E0F39" w14:paraId="4AD419FB" w14:textId="77777777" w:rsidTr="0037026C">
        <w:trPr>
          <w:trHeight w:val="557"/>
        </w:trPr>
        <w:tc>
          <w:tcPr>
            <w:tcW w:w="7867" w:type="dxa"/>
            <w:gridSpan w:val="2"/>
            <w:tcBorders>
              <w:top w:val="single" w:sz="4" w:space="0" w:color="000000"/>
              <w:left w:val="single" w:sz="4" w:space="0" w:color="000000"/>
              <w:bottom w:val="single" w:sz="4" w:space="0" w:color="000000"/>
              <w:right w:val="single" w:sz="4" w:space="0" w:color="000000"/>
            </w:tcBorders>
          </w:tcPr>
          <w:p w14:paraId="5FAAA964" w14:textId="77777777" w:rsidR="006E0F39" w:rsidRPr="006E0F39" w:rsidRDefault="006E0F39" w:rsidP="00083A33">
            <w:pPr>
              <w:tabs>
                <w:tab w:val="left" w:pos="0"/>
              </w:tabs>
              <w:spacing w:after="120" w:line="276" w:lineRule="auto"/>
              <w:ind w:left="72"/>
              <w:jc w:val="right"/>
              <w:rPr>
                <w:rFonts w:asciiTheme="minorHAnsi" w:hAnsiTheme="minorHAnsi" w:cstheme="minorHAnsi"/>
                <w:b/>
                <w:i/>
                <w:iCs/>
                <w:highlight w:val="green"/>
              </w:rPr>
            </w:pPr>
            <w:r w:rsidRPr="006E0F39">
              <w:rPr>
                <w:rFonts w:asciiTheme="minorHAnsi" w:hAnsiTheme="minorHAnsi" w:cstheme="minorHAnsi"/>
                <w:b/>
                <w:i/>
                <w:iCs/>
              </w:rPr>
              <w:t>TOTAL</w:t>
            </w:r>
          </w:p>
        </w:tc>
        <w:tc>
          <w:tcPr>
            <w:tcW w:w="1834" w:type="dxa"/>
            <w:tcBorders>
              <w:top w:val="single" w:sz="4" w:space="0" w:color="000000"/>
              <w:left w:val="single" w:sz="4" w:space="0" w:color="000000"/>
              <w:bottom w:val="single" w:sz="4" w:space="0" w:color="000000"/>
              <w:right w:val="single" w:sz="4" w:space="0" w:color="000000"/>
            </w:tcBorders>
          </w:tcPr>
          <w:p w14:paraId="31314941" w14:textId="77777777" w:rsidR="006E0F39" w:rsidRPr="006E0F39" w:rsidRDefault="006E0F39" w:rsidP="00083A33">
            <w:pPr>
              <w:tabs>
                <w:tab w:val="left" w:pos="0"/>
              </w:tabs>
              <w:spacing w:after="120" w:line="276" w:lineRule="auto"/>
              <w:ind w:left="72"/>
              <w:jc w:val="center"/>
              <w:rPr>
                <w:rFonts w:asciiTheme="minorHAnsi" w:hAnsiTheme="minorHAnsi" w:cstheme="minorHAnsi"/>
                <w:b/>
                <w:i/>
                <w:iCs/>
              </w:rPr>
            </w:pPr>
            <w:r w:rsidRPr="006E0F39">
              <w:rPr>
                <w:rFonts w:asciiTheme="minorHAnsi" w:hAnsiTheme="minorHAnsi" w:cstheme="minorHAnsi"/>
                <w:b/>
                <w:i/>
                <w:iCs/>
              </w:rPr>
              <w:t>23300</w:t>
            </w:r>
          </w:p>
        </w:tc>
      </w:tr>
    </w:tbl>
    <w:p w14:paraId="23CD6665" w14:textId="77777777" w:rsidR="003E3727" w:rsidRPr="00083A33" w:rsidRDefault="003E3727" w:rsidP="00083A33">
      <w:pPr>
        <w:spacing w:before="120" w:line="276" w:lineRule="auto"/>
        <w:jc w:val="both"/>
        <w:rPr>
          <w:rFonts w:asciiTheme="minorHAnsi" w:hAnsiTheme="minorHAnsi" w:cstheme="minorHAnsi"/>
          <w:b/>
          <w:i/>
          <w:iCs/>
        </w:rPr>
      </w:pPr>
    </w:p>
    <w:p w14:paraId="29A26A5B" w14:textId="56D6E6EB" w:rsidR="00083A33" w:rsidRPr="00083A33" w:rsidRDefault="006E0F39" w:rsidP="00083A33">
      <w:pPr>
        <w:spacing w:line="276" w:lineRule="auto"/>
        <w:jc w:val="both"/>
        <w:rPr>
          <w:rFonts w:asciiTheme="minorHAnsi" w:hAnsiTheme="minorHAnsi" w:cstheme="minorHAnsi"/>
          <w:b/>
          <w:i/>
          <w:iCs/>
          <w:color w:val="000000"/>
        </w:rPr>
      </w:pPr>
      <w:r w:rsidRPr="00083A33">
        <w:rPr>
          <w:rFonts w:asciiTheme="minorHAnsi" w:hAnsiTheme="minorHAnsi" w:cstheme="minorHAnsi"/>
          <w:b/>
          <w:i/>
          <w:iCs/>
          <w:color w:val="000000"/>
        </w:rPr>
        <w:t>2.-IMPACTO DE LAS ACTIVIDADES DE PROYECTO EN EL PAÍS</w:t>
      </w:r>
    </w:p>
    <w:p w14:paraId="453CEBA4" w14:textId="7A38A9DA" w:rsidR="006E0F39" w:rsidRPr="00C176B7" w:rsidRDefault="006E0F39" w:rsidP="00083A33">
      <w:pPr>
        <w:spacing w:after="120" w:line="276" w:lineRule="auto"/>
        <w:jc w:val="both"/>
        <w:rPr>
          <w:rFonts w:asciiTheme="minorHAnsi" w:hAnsiTheme="minorHAnsi" w:cstheme="minorHAnsi"/>
          <w:i/>
          <w:iCs/>
        </w:rPr>
      </w:pPr>
      <w:bookmarkStart w:id="0" w:name="_heading=h.30j0zll" w:colFirst="0" w:colLast="0"/>
      <w:bookmarkEnd w:id="0"/>
      <w:r w:rsidRPr="00C176B7">
        <w:rPr>
          <w:rFonts w:ascii="Calibri" w:hAnsi="Calibri" w:cs="Calibri"/>
          <w:i/>
          <w:iCs/>
          <w:color w:val="000000"/>
        </w:rPr>
        <w:t>1</w:t>
      </w:r>
      <w:r w:rsidRPr="00C176B7">
        <w:rPr>
          <w:rFonts w:asciiTheme="minorHAnsi" w:hAnsiTheme="minorHAnsi" w:cstheme="minorHAnsi"/>
          <w:i/>
          <w:iCs/>
        </w:rPr>
        <w:t>.  Incorporación de 6 países de la región centroamericana a la red RESUDIA para la vigilancia de Influenza aviar ya establecida para el Cono Sur. Los países que se incorporaron fueron El Salvador, Honduras, Cuba, Guatemala, Nicaragua y Panamá.</w:t>
      </w:r>
      <w:bookmarkStart w:id="1" w:name="_heading=h.5mmgq3smd0f6" w:colFirst="0" w:colLast="0"/>
      <w:bookmarkEnd w:id="1"/>
    </w:p>
    <w:p w14:paraId="0A783DCA" w14:textId="72D11DC5" w:rsidR="00083A33" w:rsidRPr="00C176B7" w:rsidRDefault="006E0F39" w:rsidP="00083A33">
      <w:pPr>
        <w:spacing w:after="120" w:line="276" w:lineRule="auto"/>
        <w:jc w:val="both"/>
        <w:rPr>
          <w:rFonts w:asciiTheme="minorHAnsi" w:hAnsiTheme="minorHAnsi" w:cstheme="minorHAnsi"/>
          <w:i/>
          <w:iCs/>
        </w:rPr>
      </w:pPr>
      <w:bookmarkStart w:id="2" w:name="_heading=h.h0dyg2sfm2ke" w:colFirst="0" w:colLast="0"/>
      <w:bookmarkEnd w:id="2"/>
      <w:r w:rsidRPr="00C176B7">
        <w:rPr>
          <w:rFonts w:asciiTheme="minorHAnsi" w:hAnsiTheme="minorHAnsi" w:cstheme="minorHAnsi"/>
          <w:i/>
          <w:iCs/>
        </w:rPr>
        <w:t xml:space="preserve">2. Incorporación </w:t>
      </w:r>
      <w:proofErr w:type="gramStart"/>
      <w:r w:rsidRPr="00C176B7">
        <w:rPr>
          <w:rFonts w:asciiTheme="minorHAnsi" w:hAnsiTheme="minorHAnsi" w:cstheme="minorHAnsi"/>
          <w:i/>
          <w:iCs/>
        </w:rPr>
        <w:t>del  Dr</w:t>
      </w:r>
      <w:proofErr w:type="gramEnd"/>
      <w:r w:rsidRPr="00C176B7">
        <w:rPr>
          <w:rFonts w:asciiTheme="minorHAnsi" w:hAnsiTheme="minorHAnsi" w:cstheme="minorHAnsi"/>
          <w:i/>
          <w:iCs/>
        </w:rPr>
        <w:t xml:space="preserve"> Axel </w:t>
      </w:r>
      <w:proofErr w:type="spellStart"/>
      <w:r w:rsidRPr="00C176B7">
        <w:rPr>
          <w:rFonts w:asciiTheme="minorHAnsi" w:hAnsiTheme="minorHAnsi" w:cstheme="minorHAnsi"/>
          <w:i/>
          <w:iCs/>
        </w:rPr>
        <w:t>Colling</w:t>
      </w:r>
      <w:proofErr w:type="spellEnd"/>
      <w:r w:rsidRPr="00C176B7">
        <w:rPr>
          <w:rFonts w:asciiTheme="minorHAnsi" w:hAnsiTheme="minorHAnsi" w:cstheme="minorHAnsi"/>
          <w:i/>
          <w:iCs/>
        </w:rPr>
        <w:t xml:space="preserve"> en el proyecto. El Dr </w:t>
      </w:r>
      <w:proofErr w:type="spellStart"/>
      <w:r w:rsidRPr="00C176B7">
        <w:rPr>
          <w:rFonts w:asciiTheme="minorHAnsi" w:hAnsiTheme="minorHAnsi" w:cstheme="minorHAnsi"/>
          <w:i/>
          <w:iCs/>
        </w:rPr>
        <w:t>Colling</w:t>
      </w:r>
      <w:proofErr w:type="spellEnd"/>
      <w:r w:rsidRPr="00C176B7">
        <w:rPr>
          <w:rFonts w:asciiTheme="minorHAnsi" w:hAnsiTheme="minorHAnsi" w:cstheme="minorHAnsi"/>
          <w:i/>
          <w:iCs/>
        </w:rPr>
        <w:t xml:space="preserve"> es experto en la validación de pruebas de diagnóstico de enfermedades de animales. Tiene amplia experiencia en la determinación de estándares de calidad de las pruebas de diagnóstico, en el desarrollo de nuevos métodos de validación para varias técnicas de diagnóstico inc. WGS y, en el uso de modelos estadísticos para determinar parámetros de importancia durante la validación de sus pruebas de diagnóstico. Por lo tanto, es un profesional clave en el desarrollo del proyecto y su optimización, así como homologación de las pruebas diagnósticas en los 20 países participantes.  Para más información por favor dirigirse a este enlace:</w:t>
      </w:r>
      <w:hyperlink r:id="rId14">
        <w:r w:rsidRPr="00C176B7">
          <w:rPr>
            <w:rFonts w:asciiTheme="minorHAnsi" w:hAnsiTheme="minorHAnsi" w:cstheme="minorHAnsi"/>
            <w:i/>
            <w:iCs/>
          </w:rPr>
          <w:t xml:space="preserve"> </w:t>
        </w:r>
      </w:hyperlink>
      <w:hyperlink r:id="rId15">
        <w:r w:rsidRPr="00C176B7">
          <w:rPr>
            <w:rFonts w:asciiTheme="minorHAnsi" w:hAnsiTheme="minorHAnsi" w:cstheme="minorHAnsi"/>
            <w:i/>
            <w:iCs/>
          </w:rPr>
          <w:t xml:space="preserve">Axel </w:t>
        </w:r>
        <w:proofErr w:type="spellStart"/>
        <w:r w:rsidRPr="00C176B7">
          <w:rPr>
            <w:rFonts w:asciiTheme="minorHAnsi" w:hAnsiTheme="minorHAnsi" w:cstheme="minorHAnsi"/>
            <w:i/>
            <w:iCs/>
          </w:rPr>
          <w:t>Colling</w:t>
        </w:r>
        <w:proofErr w:type="spellEnd"/>
      </w:hyperlink>
    </w:p>
    <w:p w14:paraId="26380AEE" w14:textId="41E7133F" w:rsidR="001E2891" w:rsidRDefault="001E2891" w:rsidP="00083A33">
      <w:pPr>
        <w:spacing w:after="120" w:line="276" w:lineRule="auto"/>
        <w:jc w:val="both"/>
        <w:rPr>
          <w:rFonts w:asciiTheme="minorHAnsi" w:hAnsiTheme="minorHAnsi" w:cstheme="minorHAnsi"/>
          <w:b/>
          <w:i/>
          <w:iCs/>
          <w:color w:val="000000"/>
        </w:rPr>
      </w:pPr>
      <w:r w:rsidRPr="001E2891">
        <w:rPr>
          <w:rFonts w:asciiTheme="minorHAnsi" w:hAnsiTheme="minorHAnsi" w:cstheme="minorHAnsi"/>
          <w:b/>
          <w:i/>
          <w:iCs/>
          <w:color w:val="000000"/>
        </w:rPr>
        <w:t>3.- RESULTADOS</w:t>
      </w:r>
    </w:p>
    <w:p w14:paraId="0530FAFA" w14:textId="6E3E24AD" w:rsidR="001E2891" w:rsidRPr="00C176B7" w:rsidRDefault="001E2891" w:rsidP="00C176B7">
      <w:pPr>
        <w:spacing w:after="120" w:line="276" w:lineRule="auto"/>
        <w:jc w:val="both"/>
        <w:rPr>
          <w:rFonts w:asciiTheme="minorHAnsi" w:hAnsiTheme="minorHAnsi" w:cstheme="minorHAnsi"/>
          <w:i/>
          <w:iCs/>
        </w:rPr>
      </w:pPr>
      <w:r w:rsidRPr="00C176B7">
        <w:rPr>
          <w:rFonts w:asciiTheme="minorHAnsi" w:hAnsiTheme="minorHAnsi" w:cstheme="minorHAnsi"/>
          <w:i/>
          <w:iCs/>
        </w:rPr>
        <w:t>Durante el primer Taller Regional Técnicas de Diagnóstico de Enfermedades Animales Transfronterizas, Buenos Aires, 17 a 21 de octubre de 2022, se obtuvo los 5 puntos focales para las enfermedades de interés del proyecto según las fortalezas detectadas por país</w:t>
      </w:r>
      <w:r w:rsidR="0091344A" w:rsidRPr="00C176B7">
        <w:rPr>
          <w:rFonts w:asciiTheme="minorHAnsi" w:hAnsiTheme="minorHAnsi" w:cstheme="minorHAnsi"/>
          <w:i/>
          <w:iCs/>
        </w:rPr>
        <w:t>.</w:t>
      </w:r>
      <w:r w:rsidRPr="00C176B7">
        <w:rPr>
          <w:rFonts w:asciiTheme="minorHAnsi" w:hAnsiTheme="minorHAnsi" w:cstheme="minorHAnsi"/>
          <w:i/>
          <w:iCs/>
        </w:rPr>
        <w:t xml:space="preserve"> </w:t>
      </w:r>
    </w:p>
    <w:p w14:paraId="32C727EF" w14:textId="2158EE13" w:rsidR="001E2891" w:rsidRPr="00C176B7" w:rsidRDefault="00083A33" w:rsidP="00C176B7">
      <w:pPr>
        <w:spacing w:after="120" w:line="276" w:lineRule="auto"/>
        <w:jc w:val="both"/>
        <w:rPr>
          <w:rFonts w:asciiTheme="minorHAnsi" w:hAnsiTheme="minorHAnsi" w:cstheme="minorHAnsi"/>
          <w:i/>
          <w:iCs/>
        </w:rPr>
      </w:pPr>
      <w:r w:rsidRPr="00C176B7">
        <w:rPr>
          <w:rFonts w:asciiTheme="minorHAnsi" w:hAnsiTheme="minorHAnsi" w:cstheme="minorHAnsi"/>
          <w:i/>
          <w:iCs/>
        </w:rPr>
        <w:t>Estos puntos focales se describen a continuación</w:t>
      </w:r>
      <w:r w:rsidR="001E2891" w:rsidRPr="00C176B7">
        <w:rPr>
          <w:rFonts w:asciiTheme="minorHAnsi" w:hAnsiTheme="minorHAnsi" w:cstheme="minorHAnsi"/>
          <w:i/>
          <w:iCs/>
        </w:rPr>
        <w:t>:</w:t>
      </w:r>
    </w:p>
    <w:p w14:paraId="1D53D31E" w14:textId="77777777" w:rsidR="001E2891" w:rsidRPr="001E2891" w:rsidRDefault="001E2891" w:rsidP="00083A33">
      <w:pPr>
        <w:pBdr>
          <w:top w:val="nil"/>
          <w:left w:val="nil"/>
          <w:bottom w:val="nil"/>
          <w:right w:val="nil"/>
          <w:between w:val="nil"/>
        </w:pBdr>
        <w:spacing w:after="120" w:line="276" w:lineRule="auto"/>
        <w:ind w:left="720"/>
        <w:jc w:val="both"/>
        <w:rPr>
          <w:rFonts w:asciiTheme="minorHAnsi" w:hAnsiTheme="minorHAnsi" w:cstheme="minorHAnsi"/>
          <w:i/>
          <w:iCs/>
          <w:color w:val="000000"/>
        </w:rPr>
      </w:pPr>
    </w:p>
    <w:tbl>
      <w:tblPr>
        <w:tblW w:w="8296" w:type="dxa"/>
        <w:tblInd w:w="72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156"/>
        <w:gridCol w:w="4140"/>
      </w:tblGrid>
      <w:tr w:rsidR="001E2891" w:rsidRPr="001E2891" w14:paraId="0AB89108" w14:textId="77777777" w:rsidTr="0037026C">
        <w:tc>
          <w:tcPr>
            <w:tcW w:w="4156" w:type="dxa"/>
          </w:tcPr>
          <w:p w14:paraId="33D6F0D4" w14:textId="77777777" w:rsidR="001E2891" w:rsidRPr="001E2891" w:rsidRDefault="001E2891" w:rsidP="00083A33">
            <w:pPr>
              <w:pBdr>
                <w:top w:val="nil"/>
                <w:left w:val="nil"/>
                <w:bottom w:val="nil"/>
                <w:right w:val="nil"/>
                <w:between w:val="nil"/>
              </w:pBdr>
              <w:spacing w:after="120" w:line="276" w:lineRule="auto"/>
              <w:jc w:val="center"/>
              <w:rPr>
                <w:rFonts w:asciiTheme="minorHAnsi" w:hAnsiTheme="minorHAnsi" w:cstheme="minorHAnsi"/>
                <w:b/>
                <w:i/>
                <w:iCs/>
                <w:color w:val="000000"/>
              </w:rPr>
            </w:pPr>
            <w:r w:rsidRPr="001E2891">
              <w:rPr>
                <w:rFonts w:asciiTheme="minorHAnsi" w:hAnsiTheme="minorHAnsi" w:cstheme="minorHAnsi"/>
                <w:b/>
                <w:i/>
                <w:iCs/>
                <w:color w:val="000000"/>
              </w:rPr>
              <w:t>Enfermedad</w:t>
            </w:r>
          </w:p>
        </w:tc>
        <w:tc>
          <w:tcPr>
            <w:tcW w:w="4140" w:type="dxa"/>
          </w:tcPr>
          <w:p w14:paraId="57E1C111" w14:textId="77777777" w:rsidR="001E2891" w:rsidRPr="001E2891" w:rsidRDefault="001E2891" w:rsidP="00083A33">
            <w:pPr>
              <w:pBdr>
                <w:top w:val="nil"/>
                <w:left w:val="nil"/>
                <w:bottom w:val="nil"/>
                <w:right w:val="nil"/>
                <w:between w:val="nil"/>
              </w:pBdr>
              <w:spacing w:after="120" w:line="276" w:lineRule="auto"/>
              <w:jc w:val="center"/>
              <w:rPr>
                <w:rFonts w:asciiTheme="minorHAnsi" w:hAnsiTheme="minorHAnsi" w:cstheme="minorHAnsi"/>
                <w:b/>
                <w:i/>
                <w:iCs/>
                <w:color w:val="000000"/>
              </w:rPr>
            </w:pPr>
            <w:r w:rsidRPr="001E2891">
              <w:rPr>
                <w:rFonts w:asciiTheme="minorHAnsi" w:hAnsiTheme="minorHAnsi" w:cstheme="minorHAnsi"/>
                <w:b/>
                <w:i/>
                <w:iCs/>
                <w:color w:val="000000"/>
              </w:rPr>
              <w:t>Punto focal</w:t>
            </w:r>
          </w:p>
        </w:tc>
      </w:tr>
      <w:tr w:rsidR="001E2891" w:rsidRPr="001E2891" w14:paraId="472D8098" w14:textId="77777777" w:rsidTr="0037026C">
        <w:tc>
          <w:tcPr>
            <w:tcW w:w="4156" w:type="dxa"/>
          </w:tcPr>
          <w:p w14:paraId="65A089F0" w14:textId="77777777" w:rsidR="001E2891" w:rsidRPr="001E2891" w:rsidRDefault="001E2891" w:rsidP="00083A33">
            <w:pPr>
              <w:pBdr>
                <w:top w:val="nil"/>
                <w:left w:val="nil"/>
                <w:bottom w:val="nil"/>
                <w:right w:val="nil"/>
                <w:between w:val="nil"/>
              </w:pBd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t xml:space="preserve">Influenza </w:t>
            </w:r>
          </w:p>
        </w:tc>
        <w:tc>
          <w:tcPr>
            <w:tcW w:w="4140" w:type="dxa"/>
          </w:tcPr>
          <w:p w14:paraId="5AD8B891" w14:textId="77777777" w:rsidR="001E2891" w:rsidRPr="001E2891" w:rsidRDefault="001E2891" w:rsidP="00083A33">
            <w:pPr>
              <w:pBdr>
                <w:top w:val="nil"/>
                <w:left w:val="nil"/>
                <w:bottom w:val="nil"/>
                <w:right w:val="nil"/>
                <w:between w:val="nil"/>
              </w:pBdr>
              <w:spacing w:after="120" w:line="276" w:lineRule="auto"/>
              <w:jc w:val="both"/>
              <w:rPr>
                <w:rFonts w:asciiTheme="minorHAnsi" w:hAnsiTheme="minorHAnsi" w:cstheme="minorHAnsi"/>
                <w:i/>
                <w:iCs/>
                <w:color w:val="000000"/>
              </w:rPr>
            </w:pPr>
            <w:r w:rsidRPr="001E2891">
              <w:rPr>
                <w:rFonts w:asciiTheme="minorHAnsi" w:hAnsiTheme="minorHAnsi" w:cstheme="minorHAnsi"/>
                <w:i/>
                <w:iCs/>
              </w:rPr>
              <w:t>Brasil</w:t>
            </w:r>
            <w:r w:rsidRPr="001E2891">
              <w:rPr>
                <w:rFonts w:asciiTheme="minorHAnsi" w:hAnsiTheme="minorHAnsi" w:cstheme="minorHAnsi"/>
                <w:i/>
                <w:iCs/>
                <w:color w:val="000000"/>
              </w:rPr>
              <w:t xml:space="preserve"> y Colombia</w:t>
            </w:r>
          </w:p>
        </w:tc>
      </w:tr>
      <w:tr w:rsidR="001E2891" w:rsidRPr="001E2891" w14:paraId="4B877085" w14:textId="77777777" w:rsidTr="0037026C">
        <w:tc>
          <w:tcPr>
            <w:tcW w:w="4156" w:type="dxa"/>
          </w:tcPr>
          <w:p w14:paraId="37AB32F7" w14:textId="77777777" w:rsidR="001E2891" w:rsidRPr="001E2891" w:rsidRDefault="001E2891" w:rsidP="00083A33">
            <w:pPr>
              <w:pBdr>
                <w:top w:val="nil"/>
                <w:left w:val="nil"/>
                <w:bottom w:val="nil"/>
                <w:right w:val="nil"/>
                <w:between w:val="nil"/>
              </w:pBd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t>Newcastle</w:t>
            </w:r>
          </w:p>
        </w:tc>
        <w:tc>
          <w:tcPr>
            <w:tcW w:w="4140" w:type="dxa"/>
          </w:tcPr>
          <w:p w14:paraId="3DCF0F36" w14:textId="77777777" w:rsidR="001E2891" w:rsidRPr="001E2891" w:rsidRDefault="001E2891" w:rsidP="00083A33">
            <w:pPr>
              <w:pBdr>
                <w:top w:val="nil"/>
                <w:left w:val="nil"/>
                <w:bottom w:val="nil"/>
                <w:right w:val="nil"/>
                <w:between w:val="nil"/>
              </w:pBdr>
              <w:spacing w:after="120" w:line="276" w:lineRule="auto"/>
              <w:jc w:val="both"/>
              <w:rPr>
                <w:rFonts w:asciiTheme="minorHAnsi" w:hAnsiTheme="minorHAnsi" w:cstheme="minorHAnsi"/>
                <w:i/>
                <w:iCs/>
                <w:color w:val="000000"/>
              </w:rPr>
            </w:pPr>
            <w:r w:rsidRPr="001E2891">
              <w:rPr>
                <w:rFonts w:asciiTheme="minorHAnsi" w:hAnsiTheme="minorHAnsi" w:cstheme="minorHAnsi"/>
                <w:i/>
                <w:iCs/>
              </w:rPr>
              <w:t>Brasil</w:t>
            </w:r>
            <w:r w:rsidRPr="001E2891">
              <w:rPr>
                <w:rFonts w:asciiTheme="minorHAnsi" w:hAnsiTheme="minorHAnsi" w:cstheme="minorHAnsi"/>
                <w:i/>
                <w:iCs/>
                <w:color w:val="000000"/>
              </w:rPr>
              <w:t xml:space="preserve"> y Colombia</w:t>
            </w:r>
          </w:p>
        </w:tc>
      </w:tr>
      <w:tr w:rsidR="001E2891" w:rsidRPr="001E2891" w14:paraId="71BB0A87" w14:textId="77777777" w:rsidTr="0037026C">
        <w:tc>
          <w:tcPr>
            <w:tcW w:w="4156" w:type="dxa"/>
          </w:tcPr>
          <w:p w14:paraId="25F4795B" w14:textId="77777777" w:rsidR="001E2891" w:rsidRPr="001E2891" w:rsidRDefault="001E2891" w:rsidP="00083A33">
            <w:pP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t xml:space="preserve">Fiebre porcina clásica </w:t>
            </w:r>
          </w:p>
        </w:tc>
        <w:tc>
          <w:tcPr>
            <w:tcW w:w="4140" w:type="dxa"/>
          </w:tcPr>
          <w:p w14:paraId="2EE06623" w14:textId="77777777" w:rsidR="001E2891" w:rsidRPr="001E2891" w:rsidRDefault="001E2891" w:rsidP="00083A33">
            <w:pP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t xml:space="preserve">Guatemala y </w:t>
            </w:r>
            <w:r w:rsidRPr="001E2891">
              <w:rPr>
                <w:rFonts w:asciiTheme="minorHAnsi" w:hAnsiTheme="minorHAnsi" w:cstheme="minorHAnsi"/>
                <w:i/>
                <w:iCs/>
              </w:rPr>
              <w:t>Brasil</w:t>
            </w:r>
          </w:p>
        </w:tc>
      </w:tr>
      <w:tr w:rsidR="001E2891" w:rsidRPr="001E2891" w14:paraId="6280C08A" w14:textId="77777777" w:rsidTr="0037026C">
        <w:tc>
          <w:tcPr>
            <w:tcW w:w="4156" w:type="dxa"/>
          </w:tcPr>
          <w:p w14:paraId="2F8FD7A1" w14:textId="77777777" w:rsidR="001E2891" w:rsidRPr="001E2891" w:rsidRDefault="001E2891" w:rsidP="00083A33">
            <w:pP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lastRenderedPageBreak/>
              <w:t>Fiebre porcina africana</w:t>
            </w:r>
          </w:p>
        </w:tc>
        <w:tc>
          <w:tcPr>
            <w:tcW w:w="4140" w:type="dxa"/>
          </w:tcPr>
          <w:p w14:paraId="3C4FF542" w14:textId="77777777" w:rsidR="001E2891" w:rsidRPr="001E2891" w:rsidRDefault="001E2891" w:rsidP="00083A33">
            <w:pP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t xml:space="preserve">Guatemala y </w:t>
            </w:r>
            <w:r w:rsidRPr="001E2891">
              <w:rPr>
                <w:rFonts w:asciiTheme="minorHAnsi" w:hAnsiTheme="minorHAnsi" w:cstheme="minorHAnsi"/>
                <w:i/>
                <w:iCs/>
              </w:rPr>
              <w:t>Brasil</w:t>
            </w:r>
          </w:p>
        </w:tc>
      </w:tr>
      <w:tr w:rsidR="001E2891" w:rsidRPr="001E2891" w14:paraId="35E27259" w14:textId="77777777" w:rsidTr="0037026C">
        <w:tc>
          <w:tcPr>
            <w:tcW w:w="4156" w:type="dxa"/>
          </w:tcPr>
          <w:p w14:paraId="006746A1" w14:textId="77777777" w:rsidR="001E2891" w:rsidRPr="001E2891" w:rsidRDefault="001E2891" w:rsidP="00083A33">
            <w:pPr>
              <w:pBdr>
                <w:top w:val="nil"/>
                <w:left w:val="nil"/>
                <w:bottom w:val="nil"/>
                <w:right w:val="nil"/>
                <w:between w:val="nil"/>
              </w:pBd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t>Brucelosis</w:t>
            </w:r>
          </w:p>
        </w:tc>
        <w:tc>
          <w:tcPr>
            <w:tcW w:w="4140" w:type="dxa"/>
          </w:tcPr>
          <w:p w14:paraId="150D2F76" w14:textId="77777777" w:rsidR="001E2891" w:rsidRPr="001E2891" w:rsidRDefault="001E2891" w:rsidP="00083A33">
            <w:pPr>
              <w:pBdr>
                <w:top w:val="nil"/>
                <w:left w:val="nil"/>
                <w:bottom w:val="nil"/>
                <w:right w:val="nil"/>
                <w:between w:val="nil"/>
              </w:pBdr>
              <w:spacing w:after="120" w:line="276" w:lineRule="auto"/>
              <w:jc w:val="both"/>
              <w:rPr>
                <w:rFonts w:asciiTheme="minorHAnsi" w:hAnsiTheme="minorHAnsi" w:cstheme="minorHAnsi"/>
                <w:i/>
                <w:iCs/>
                <w:color w:val="000000"/>
              </w:rPr>
            </w:pPr>
            <w:r w:rsidRPr="001E2891">
              <w:rPr>
                <w:rFonts w:asciiTheme="minorHAnsi" w:hAnsiTheme="minorHAnsi" w:cstheme="minorHAnsi"/>
                <w:i/>
                <w:iCs/>
                <w:color w:val="000000"/>
              </w:rPr>
              <w:t>Argentina y Costa Rica</w:t>
            </w:r>
          </w:p>
        </w:tc>
      </w:tr>
    </w:tbl>
    <w:p w14:paraId="4B49962E" w14:textId="77777777" w:rsidR="001E2891" w:rsidRPr="001E2891" w:rsidRDefault="001E2891" w:rsidP="00083A33">
      <w:pPr>
        <w:spacing w:after="120" w:line="276" w:lineRule="auto"/>
        <w:jc w:val="both"/>
        <w:rPr>
          <w:rFonts w:asciiTheme="minorHAnsi" w:hAnsiTheme="minorHAnsi" w:cstheme="minorHAnsi"/>
          <w:i/>
          <w:iCs/>
          <w:color w:val="000000"/>
        </w:rPr>
      </w:pPr>
    </w:p>
    <w:p w14:paraId="6A834A3A" w14:textId="125EFA80" w:rsidR="005D4499" w:rsidRPr="00C176B7" w:rsidRDefault="001E2891" w:rsidP="005D4499">
      <w:pPr>
        <w:numPr>
          <w:ilvl w:val="0"/>
          <w:numId w:val="11"/>
        </w:numPr>
        <w:pBdr>
          <w:top w:val="nil"/>
          <w:left w:val="nil"/>
          <w:bottom w:val="nil"/>
          <w:right w:val="nil"/>
          <w:between w:val="nil"/>
        </w:pBdr>
        <w:spacing w:after="120" w:line="276" w:lineRule="auto"/>
        <w:jc w:val="both"/>
        <w:rPr>
          <w:rFonts w:asciiTheme="minorHAnsi" w:hAnsiTheme="minorHAnsi" w:cstheme="minorHAnsi"/>
          <w:i/>
          <w:iCs/>
        </w:rPr>
      </w:pPr>
      <w:r w:rsidRPr="00C176B7">
        <w:rPr>
          <w:rFonts w:asciiTheme="minorHAnsi" w:hAnsiTheme="minorHAnsi" w:cstheme="minorHAnsi"/>
          <w:i/>
          <w:iCs/>
        </w:rPr>
        <w:t>Se obtuvo las hojas de ruta de las enfermedades de interés, y fueron establecidos con la participación de todas las contrapartes durante el primer Taller Regional y se describen a continuación:</w:t>
      </w:r>
    </w:p>
    <w:p w14:paraId="65244056" w14:textId="485FCCAC" w:rsidR="00003192" w:rsidRDefault="005D4499" w:rsidP="0091344A">
      <w:pPr>
        <w:spacing w:after="200" w:line="276" w:lineRule="auto"/>
        <w:rPr>
          <w:rFonts w:asciiTheme="minorHAnsi" w:hAnsiTheme="minorHAnsi" w:cstheme="minorHAnsi"/>
          <w:i/>
          <w:iCs/>
          <w:color w:val="000000"/>
        </w:rPr>
        <w:sectPr w:rsidR="00003192" w:rsidSect="00003192">
          <w:headerReference w:type="default" r:id="rId16"/>
          <w:headerReference w:type="first" r:id="rId17"/>
          <w:pgSz w:w="11906" w:h="16838"/>
          <w:pgMar w:top="1440" w:right="1440" w:bottom="1440" w:left="1440" w:header="709" w:footer="709" w:gutter="0"/>
          <w:pgNumType w:start="0"/>
          <w:cols w:space="720"/>
          <w:titlePg/>
          <w:docGrid w:linePitch="326"/>
        </w:sectPr>
      </w:pPr>
      <w:r>
        <w:rPr>
          <w:rFonts w:asciiTheme="minorHAnsi" w:hAnsiTheme="minorHAnsi" w:cstheme="minorHAnsi"/>
          <w:i/>
          <w:iCs/>
          <w:color w:val="000000"/>
        </w:rPr>
        <w:br w:type="page"/>
      </w:r>
    </w:p>
    <w:p w14:paraId="1A679229" w14:textId="77777777" w:rsidR="001E2891" w:rsidRDefault="001E2891" w:rsidP="005D4499">
      <w:pPr>
        <w:pBdr>
          <w:top w:val="nil"/>
          <w:left w:val="nil"/>
          <w:bottom w:val="nil"/>
          <w:right w:val="nil"/>
          <w:between w:val="nil"/>
        </w:pBdr>
        <w:spacing w:after="120" w:line="276" w:lineRule="auto"/>
        <w:jc w:val="both"/>
        <w:rPr>
          <w:rFonts w:asciiTheme="minorHAnsi" w:hAnsiTheme="minorHAnsi" w:cstheme="minorHAnsi"/>
          <w:i/>
          <w:iCs/>
          <w:color w:val="000000"/>
        </w:rPr>
      </w:pPr>
    </w:p>
    <w:p w14:paraId="69E26CF7" w14:textId="77777777" w:rsidR="005D4499" w:rsidRDefault="005D4499" w:rsidP="005D4499">
      <w:pPr>
        <w:spacing w:after="120"/>
        <w:jc w:val="center"/>
        <w:rPr>
          <w:color w:val="000000"/>
        </w:rPr>
      </w:pPr>
      <w:r>
        <w:rPr>
          <w:b/>
        </w:rPr>
        <w:t>HOJA DE RUTA PARA BRUCELOSIS</w:t>
      </w:r>
    </w:p>
    <w:tbl>
      <w:tblPr>
        <w:tblW w:w="1481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463"/>
        <w:gridCol w:w="3776"/>
        <w:gridCol w:w="4537"/>
        <w:gridCol w:w="5034"/>
      </w:tblGrid>
      <w:tr w:rsidR="005D4499" w14:paraId="7308C9C4" w14:textId="77777777" w:rsidTr="0037026C">
        <w:trPr>
          <w:trHeight w:val="553"/>
        </w:trPr>
        <w:tc>
          <w:tcPr>
            <w:tcW w:w="1463" w:type="dxa"/>
            <w:shd w:val="clear" w:color="auto" w:fill="D9D9D9"/>
            <w:tcMar>
              <w:top w:w="72" w:type="dxa"/>
              <w:left w:w="144" w:type="dxa"/>
              <w:bottom w:w="72" w:type="dxa"/>
              <w:right w:w="144" w:type="dxa"/>
            </w:tcMar>
          </w:tcPr>
          <w:p w14:paraId="2E7B37C4" w14:textId="77777777" w:rsidR="005D4499" w:rsidRDefault="005D4499" w:rsidP="0037026C">
            <w:pPr>
              <w:spacing w:after="120"/>
              <w:jc w:val="both"/>
              <w:rPr>
                <w:color w:val="000000"/>
              </w:rPr>
            </w:pPr>
            <w:r>
              <w:rPr>
                <w:b/>
                <w:color w:val="000000"/>
              </w:rPr>
              <w:t>2022</w:t>
            </w:r>
          </w:p>
          <w:p w14:paraId="48173398" w14:textId="77777777" w:rsidR="005D4499" w:rsidRDefault="005D4499" w:rsidP="0037026C">
            <w:pPr>
              <w:spacing w:after="120"/>
              <w:jc w:val="both"/>
              <w:rPr>
                <w:color w:val="000000"/>
              </w:rPr>
            </w:pPr>
            <w:r>
              <w:rPr>
                <w:b/>
                <w:color w:val="000000"/>
              </w:rPr>
              <w:t>Línea Base</w:t>
            </w:r>
          </w:p>
        </w:tc>
        <w:tc>
          <w:tcPr>
            <w:tcW w:w="3776" w:type="dxa"/>
            <w:shd w:val="clear" w:color="auto" w:fill="D9D9D9"/>
            <w:tcMar>
              <w:top w:w="72" w:type="dxa"/>
              <w:left w:w="144" w:type="dxa"/>
              <w:bottom w:w="72" w:type="dxa"/>
              <w:right w:w="144" w:type="dxa"/>
            </w:tcMar>
          </w:tcPr>
          <w:p w14:paraId="3D231C72" w14:textId="77777777" w:rsidR="005D4499" w:rsidRDefault="005D4499" w:rsidP="0037026C">
            <w:pPr>
              <w:spacing w:after="120"/>
              <w:jc w:val="center"/>
              <w:rPr>
                <w:color w:val="000000"/>
              </w:rPr>
            </w:pPr>
            <w:r>
              <w:rPr>
                <w:b/>
                <w:color w:val="000000"/>
              </w:rPr>
              <w:t>2023</w:t>
            </w:r>
          </w:p>
          <w:p w14:paraId="07070D2C" w14:textId="77777777" w:rsidR="005D4499" w:rsidRDefault="005D4499" w:rsidP="0037026C">
            <w:pPr>
              <w:spacing w:after="120"/>
              <w:jc w:val="center"/>
              <w:rPr>
                <w:color w:val="000000"/>
              </w:rPr>
            </w:pPr>
            <w:r>
              <w:rPr>
                <w:b/>
                <w:color w:val="000000"/>
              </w:rPr>
              <w:t>Capacitación</w:t>
            </w:r>
          </w:p>
        </w:tc>
        <w:tc>
          <w:tcPr>
            <w:tcW w:w="4537" w:type="dxa"/>
            <w:shd w:val="clear" w:color="auto" w:fill="D9D9D9"/>
            <w:tcMar>
              <w:top w:w="72" w:type="dxa"/>
              <w:left w:w="144" w:type="dxa"/>
              <w:bottom w:w="72" w:type="dxa"/>
              <w:right w:w="144" w:type="dxa"/>
            </w:tcMar>
          </w:tcPr>
          <w:p w14:paraId="3490F699" w14:textId="77777777" w:rsidR="005D4499" w:rsidRDefault="005D4499" w:rsidP="0037026C">
            <w:pPr>
              <w:pBdr>
                <w:top w:val="nil"/>
                <w:left w:val="nil"/>
                <w:bottom w:val="nil"/>
                <w:right w:val="nil"/>
                <w:between w:val="nil"/>
              </w:pBdr>
              <w:ind w:left="720"/>
              <w:jc w:val="center"/>
              <w:rPr>
                <w:color w:val="000000"/>
              </w:rPr>
            </w:pPr>
            <w:r>
              <w:rPr>
                <w:b/>
                <w:color w:val="000000"/>
              </w:rPr>
              <w:t>2024</w:t>
            </w:r>
          </w:p>
          <w:p w14:paraId="38512C77" w14:textId="77777777" w:rsidR="005D4499" w:rsidRDefault="005D4499" w:rsidP="0037026C">
            <w:pPr>
              <w:pBdr>
                <w:top w:val="nil"/>
                <w:left w:val="nil"/>
                <w:bottom w:val="nil"/>
                <w:right w:val="nil"/>
                <w:between w:val="nil"/>
              </w:pBdr>
              <w:spacing w:after="120"/>
              <w:ind w:left="720"/>
              <w:jc w:val="center"/>
              <w:rPr>
                <w:color w:val="000000"/>
              </w:rPr>
            </w:pPr>
            <w:r>
              <w:rPr>
                <w:b/>
                <w:color w:val="000000"/>
              </w:rPr>
              <w:t>Análisis genéticos</w:t>
            </w:r>
          </w:p>
        </w:tc>
        <w:tc>
          <w:tcPr>
            <w:tcW w:w="5034" w:type="dxa"/>
            <w:shd w:val="clear" w:color="auto" w:fill="D9D9D9"/>
            <w:tcMar>
              <w:top w:w="72" w:type="dxa"/>
              <w:left w:w="144" w:type="dxa"/>
              <w:bottom w:w="72" w:type="dxa"/>
              <w:right w:w="144" w:type="dxa"/>
            </w:tcMar>
          </w:tcPr>
          <w:p w14:paraId="1D23A5C1" w14:textId="77777777" w:rsidR="005D4499" w:rsidRDefault="005D4499" w:rsidP="0037026C">
            <w:pPr>
              <w:pBdr>
                <w:top w:val="nil"/>
                <w:left w:val="nil"/>
                <w:bottom w:val="nil"/>
                <w:right w:val="nil"/>
                <w:between w:val="nil"/>
              </w:pBdr>
              <w:ind w:left="720"/>
              <w:jc w:val="center"/>
              <w:rPr>
                <w:color w:val="000000"/>
              </w:rPr>
            </w:pPr>
            <w:r>
              <w:rPr>
                <w:b/>
                <w:color w:val="000000"/>
              </w:rPr>
              <w:t>2025</w:t>
            </w:r>
          </w:p>
          <w:p w14:paraId="7B9A8C64" w14:textId="77777777" w:rsidR="005D4499" w:rsidRDefault="005D4499" w:rsidP="0037026C">
            <w:pPr>
              <w:pBdr>
                <w:top w:val="nil"/>
                <w:left w:val="nil"/>
                <w:bottom w:val="nil"/>
                <w:right w:val="nil"/>
                <w:between w:val="nil"/>
              </w:pBdr>
              <w:spacing w:after="120"/>
              <w:ind w:left="720"/>
              <w:jc w:val="center"/>
              <w:rPr>
                <w:color w:val="000000"/>
              </w:rPr>
            </w:pPr>
            <w:r>
              <w:rPr>
                <w:b/>
                <w:color w:val="000000"/>
              </w:rPr>
              <w:t>Productos</w:t>
            </w:r>
          </w:p>
        </w:tc>
      </w:tr>
      <w:tr w:rsidR="005D4499" w:rsidRPr="00C176B7" w14:paraId="5B8FCC4B" w14:textId="77777777" w:rsidTr="0037026C">
        <w:trPr>
          <w:trHeight w:val="553"/>
        </w:trPr>
        <w:tc>
          <w:tcPr>
            <w:tcW w:w="1463" w:type="dxa"/>
            <w:shd w:val="clear" w:color="auto" w:fill="auto"/>
            <w:tcMar>
              <w:top w:w="72" w:type="dxa"/>
              <w:left w:w="144" w:type="dxa"/>
              <w:bottom w:w="72" w:type="dxa"/>
              <w:right w:w="144" w:type="dxa"/>
            </w:tcMar>
          </w:tcPr>
          <w:p w14:paraId="333164B5" w14:textId="77777777" w:rsidR="005D4499" w:rsidRPr="00C176B7" w:rsidRDefault="005D4499" w:rsidP="0037026C">
            <w:pPr>
              <w:spacing w:after="120"/>
              <w:jc w:val="both"/>
              <w:rPr>
                <w:rFonts w:asciiTheme="minorHAnsi" w:hAnsiTheme="minorHAnsi" w:cstheme="minorHAnsi"/>
                <w:i/>
                <w:iCs/>
              </w:rPr>
            </w:pPr>
            <w:r w:rsidRPr="00C176B7">
              <w:rPr>
                <w:rFonts w:asciiTheme="minorHAnsi" w:hAnsiTheme="minorHAnsi" w:cstheme="minorHAnsi"/>
                <w:i/>
                <w:iCs/>
              </w:rPr>
              <w:t>1. Definir N países</w:t>
            </w:r>
          </w:p>
        </w:tc>
        <w:tc>
          <w:tcPr>
            <w:tcW w:w="3776" w:type="dxa"/>
            <w:shd w:val="clear" w:color="auto" w:fill="auto"/>
            <w:tcMar>
              <w:top w:w="72" w:type="dxa"/>
              <w:left w:w="144" w:type="dxa"/>
              <w:bottom w:w="72" w:type="dxa"/>
              <w:right w:w="144" w:type="dxa"/>
            </w:tcMar>
          </w:tcPr>
          <w:p w14:paraId="08F13B04" w14:textId="77777777" w:rsidR="005D4499" w:rsidRPr="00C176B7" w:rsidRDefault="005D4499" w:rsidP="0037026C">
            <w:pPr>
              <w:spacing w:after="120"/>
              <w:jc w:val="both"/>
              <w:rPr>
                <w:rFonts w:asciiTheme="minorHAnsi" w:hAnsiTheme="minorHAnsi" w:cstheme="minorHAnsi"/>
                <w:i/>
                <w:iCs/>
              </w:rPr>
            </w:pPr>
            <w:r w:rsidRPr="00C176B7">
              <w:rPr>
                <w:rFonts w:asciiTheme="minorHAnsi" w:hAnsiTheme="minorHAnsi" w:cstheme="minorHAnsi"/>
                <w:i/>
                <w:iCs/>
              </w:rPr>
              <w:t>1.Recolección de 50 muestras de leche y sueros de vacas RB+</w:t>
            </w:r>
          </w:p>
          <w:p w14:paraId="2971B1F7" w14:textId="77777777" w:rsidR="005D4499" w:rsidRPr="00C176B7" w:rsidRDefault="005D4499" w:rsidP="0037026C">
            <w:pPr>
              <w:spacing w:after="120"/>
              <w:jc w:val="both"/>
              <w:rPr>
                <w:rFonts w:asciiTheme="minorHAnsi" w:hAnsiTheme="minorHAnsi" w:cstheme="minorHAnsi"/>
                <w:i/>
                <w:iCs/>
              </w:rPr>
            </w:pPr>
            <w:r w:rsidRPr="00C176B7">
              <w:rPr>
                <w:rFonts w:asciiTheme="minorHAnsi" w:hAnsiTheme="minorHAnsi" w:cstheme="minorHAnsi"/>
                <w:i/>
                <w:iCs/>
              </w:rPr>
              <w:t xml:space="preserve">2. </w:t>
            </w:r>
            <w:proofErr w:type="spellStart"/>
            <w:r w:rsidRPr="00C176B7">
              <w:rPr>
                <w:rFonts w:asciiTheme="minorHAnsi" w:hAnsiTheme="minorHAnsi" w:cstheme="minorHAnsi"/>
                <w:i/>
                <w:iCs/>
              </w:rPr>
              <w:t>Curso</w:t>
            </w:r>
            <w:proofErr w:type="spellEnd"/>
            <w:r w:rsidRPr="00C176B7">
              <w:rPr>
                <w:rFonts w:asciiTheme="minorHAnsi" w:hAnsiTheme="minorHAnsi" w:cstheme="minorHAnsi"/>
                <w:i/>
                <w:iCs/>
              </w:rPr>
              <w:t xml:space="preserve"> regional “Regional Training Course on Culture and Characterization of the Genus Brucella Species Circulating in Latin America and the </w:t>
            </w:r>
            <w:proofErr w:type="gramStart"/>
            <w:r w:rsidRPr="00C176B7">
              <w:rPr>
                <w:rFonts w:asciiTheme="minorHAnsi" w:hAnsiTheme="minorHAnsi" w:cstheme="minorHAnsi"/>
                <w:i/>
                <w:iCs/>
              </w:rPr>
              <w:t>Caribbean  Q</w:t>
            </w:r>
            <w:proofErr w:type="gramEnd"/>
            <w:r w:rsidRPr="00C176B7">
              <w:rPr>
                <w:rFonts w:asciiTheme="minorHAnsi" w:hAnsiTheme="minorHAnsi" w:cstheme="minorHAnsi"/>
                <w:i/>
                <w:iCs/>
              </w:rPr>
              <w:t xml:space="preserve">3/2023- Costa Rica, en </w:t>
            </w:r>
          </w:p>
          <w:p w14:paraId="09C51C56" w14:textId="77777777" w:rsidR="005D4499" w:rsidRPr="00C176B7" w:rsidRDefault="005D4499" w:rsidP="005D4499">
            <w:pPr>
              <w:numPr>
                <w:ilvl w:val="0"/>
                <w:numId w:val="34"/>
              </w:numPr>
              <w:jc w:val="both"/>
              <w:rPr>
                <w:rFonts w:asciiTheme="minorHAnsi" w:hAnsiTheme="minorHAnsi" w:cstheme="minorHAnsi"/>
                <w:i/>
                <w:iCs/>
              </w:rPr>
            </w:pPr>
            <w:r w:rsidRPr="00C176B7">
              <w:rPr>
                <w:rFonts w:asciiTheme="minorHAnsi" w:hAnsiTheme="minorHAnsi" w:cstheme="minorHAnsi"/>
                <w:i/>
                <w:iCs/>
              </w:rPr>
              <w:t>Preparación de medio de cultivo</w:t>
            </w:r>
          </w:p>
          <w:p w14:paraId="69DCCD48" w14:textId="77777777" w:rsidR="005D4499" w:rsidRPr="00C176B7" w:rsidRDefault="005D4499" w:rsidP="005D4499">
            <w:pPr>
              <w:numPr>
                <w:ilvl w:val="0"/>
                <w:numId w:val="34"/>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Procesamiento y cultivo</w:t>
            </w:r>
          </w:p>
          <w:p w14:paraId="56BC2C48" w14:textId="77777777" w:rsidR="005D4499" w:rsidRPr="00C176B7" w:rsidRDefault="005D4499" w:rsidP="005D4499">
            <w:pPr>
              <w:numPr>
                <w:ilvl w:val="0"/>
                <w:numId w:val="34"/>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Bruce-</w:t>
            </w:r>
            <w:proofErr w:type="spellStart"/>
            <w:r w:rsidRPr="00C176B7">
              <w:rPr>
                <w:rFonts w:asciiTheme="minorHAnsi" w:hAnsiTheme="minorHAnsi" w:cstheme="minorHAnsi"/>
                <w:i/>
                <w:iCs/>
              </w:rPr>
              <w:t>ladder</w:t>
            </w:r>
            <w:proofErr w:type="spellEnd"/>
            <w:r w:rsidRPr="00C176B7">
              <w:rPr>
                <w:rFonts w:asciiTheme="minorHAnsi" w:hAnsiTheme="minorHAnsi" w:cstheme="minorHAnsi"/>
                <w:i/>
                <w:iCs/>
              </w:rPr>
              <w:t xml:space="preserve"> PCR convencional (</w:t>
            </w:r>
            <w:proofErr w:type="spellStart"/>
            <w:r w:rsidRPr="00C176B7">
              <w:rPr>
                <w:rFonts w:asciiTheme="minorHAnsi" w:hAnsiTheme="minorHAnsi" w:cstheme="minorHAnsi"/>
                <w:i/>
                <w:iCs/>
              </w:rPr>
              <w:t>Brucella</w:t>
            </w:r>
            <w:proofErr w:type="spellEnd"/>
            <w:r w:rsidRPr="00C176B7">
              <w:rPr>
                <w:rFonts w:asciiTheme="minorHAnsi" w:hAnsiTheme="minorHAnsi" w:cstheme="minorHAnsi"/>
                <w:i/>
                <w:iCs/>
              </w:rPr>
              <w:t xml:space="preserve"> especie)-video</w:t>
            </w:r>
          </w:p>
          <w:p w14:paraId="0BFB99EE" w14:textId="77777777" w:rsidR="005D4499" w:rsidRPr="00C176B7" w:rsidRDefault="005D4499" w:rsidP="005D4499">
            <w:pPr>
              <w:numPr>
                <w:ilvl w:val="0"/>
                <w:numId w:val="34"/>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PCR tiempo real (</w:t>
            </w:r>
            <w:proofErr w:type="spellStart"/>
            <w:r w:rsidRPr="00C176B7">
              <w:rPr>
                <w:rFonts w:asciiTheme="minorHAnsi" w:hAnsiTheme="minorHAnsi" w:cstheme="minorHAnsi"/>
                <w:i/>
                <w:iCs/>
              </w:rPr>
              <w:t>Brucella</w:t>
            </w:r>
            <w:proofErr w:type="spellEnd"/>
            <w:r w:rsidRPr="00C176B7">
              <w:rPr>
                <w:rFonts w:asciiTheme="minorHAnsi" w:hAnsiTheme="minorHAnsi" w:cstheme="minorHAnsi"/>
                <w:i/>
                <w:iCs/>
              </w:rPr>
              <w:t xml:space="preserve"> </w:t>
            </w:r>
            <w:proofErr w:type="spellStart"/>
            <w:r w:rsidRPr="00C176B7">
              <w:rPr>
                <w:rFonts w:asciiTheme="minorHAnsi" w:hAnsiTheme="minorHAnsi" w:cstheme="minorHAnsi"/>
                <w:i/>
                <w:iCs/>
              </w:rPr>
              <w:t>spp</w:t>
            </w:r>
            <w:proofErr w:type="spellEnd"/>
            <w:r w:rsidRPr="00C176B7">
              <w:rPr>
                <w:rFonts w:asciiTheme="minorHAnsi" w:hAnsiTheme="minorHAnsi" w:cstheme="minorHAnsi"/>
                <w:i/>
                <w:iCs/>
              </w:rPr>
              <w:t>)</w:t>
            </w:r>
          </w:p>
          <w:p w14:paraId="4E4CF5C9" w14:textId="77777777" w:rsidR="005D4499" w:rsidRPr="00C176B7" w:rsidRDefault="005D4499" w:rsidP="005D4499">
            <w:pPr>
              <w:numPr>
                <w:ilvl w:val="0"/>
                <w:numId w:val="34"/>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PCR MVLA-16 (diversidad genética)</w:t>
            </w:r>
          </w:p>
          <w:p w14:paraId="797DEDF1" w14:textId="77777777" w:rsidR="005D4499" w:rsidRPr="00C176B7" w:rsidRDefault="005D4499" w:rsidP="005D4499">
            <w:pPr>
              <w:numPr>
                <w:ilvl w:val="0"/>
                <w:numId w:val="34"/>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Preparación de galerías para secuenciación</w:t>
            </w:r>
          </w:p>
          <w:p w14:paraId="6F1E3327" w14:textId="77777777" w:rsidR="005D4499" w:rsidRPr="00C176B7" w:rsidRDefault="005D4499" w:rsidP="005D4499">
            <w:pPr>
              <w:numPr>
                <w:ilvl w:val="0"/>
                <w:numId w:val="34"/>
              </w:numPr>
              <w:pBdr>
                <w:top w:val="nil"/>
                <w:left w:val="nil"/>
                <w:bottom w:val="nil"/>
                <w:right w:val="nil"/>
                <w:between w:val="nil"/>
              </w:pBdr>
              <w:spacing w:after="120"/>
              <w:jc w:val="both"/>
              <w:rPr>
                <w:rFonts w:asciiTheme="minorHAnsi" w:hAnsiTheme="minorHAnsi" w:cstheme="minorHAnsi"/>
                <w:i/>
                <w:iCs/>
              </w:rPr>
            </w:pPr>
            <w:r w:rsidRPr="00C176B7">
              <w:rPr>
                <w:rFonts w:asciiTheme="minorHAnsi" w:hAnsiTheme="minorHAnsi" w:cstheme="minorHAnsi"/>
                <w:i/>
                <w:iCs/>
              </w:rPr>
              <w:lastRenderedPageBreak/>
              <w:t>Q4 2023</w:t>
            </w:r>
          </w:p>
        </w:tc>
        <w:tc>
          <w:tcPr>
            <w:tcW w:w="4537" w:type="dxa"/>
            <w:shd w:val="clear" w:color="auto" w:fill="auto"/>
            <w:tcMar>
              <w:top w:w="72" w:type="dxa"/>
              <w:left w:w="144" w:type="dxa"/>
              <w:bottom w:w="72" w:type="dxa"/>
              <w:right w:w="144" w:type="dxa"/>
            </w:tcMar>
          </w:tcPr>
          <w:p w14:paraId="749D6211" w14:textId="77777777" w:rsidR="005D4499" w:rsidRPr="00C176B7" w:rsidRDefault="005D4499" w:rsidP="005D4499">
            <w:pPr>
              <w:numPr>
                <w:ilvl w:val="0"/>
                <w:numId w:val="35"/>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lastRenderedPageBreak/>
              <w:t>Análisis MVLA-16</w:t>
            </w:r>
          </w:p>
          <w:p w14:paraId="54C80C9A" w14:textId="77777777" w:rsidR="005D4499" w:rsidRPr="00C176B7" w:rsidRDefault="005D4499" w:rsidP="0037026C">
            <w:pPr>
              <w:pBdr>
                <w:top w:val="nil"/>
                <w:left w:val="nil"/>
                <w:bottom w:val="nil"/>
                <w:right w:val="nil"/>
                <w:between w:val="nil"/>
              </w:pBdr>
              <w:ind w:left="720"/>
              <w:jc w:val="both"/>
              <w:rPr>
                <w:rFonts w:asciiTheme="minorHAnsi" w:hAnsiTheme="minorHAnsi" w:cstheme="minorHAnsi"/>
                <w:i/>
                <w:iCs/>
              </w:rPr>
            </w:pPr>
          </w:p>
          <w:p w14:paraId="1998557A" w14:textId="77777777" w:rsidR="005D4499" w:rsidRPr="00C176B7" w:rsidRDefault="005D4499" w:rsidP="005D4499">
            <w:pPr>
              <w:numPr>
                <w:ilvl w:val="0"/>
                <w:numId w:val="35"/>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Secuenciación de al menos 200 cepas de Latinoamérica en el USDA</w:t>
            </w:r>
          </w:p>
          <w:p w14:paraId="0413E185" w14:textId="77777777" w:rsidR="005D4499" w:rsidRPr="00C176B7" w:rsidRDefault="005D4499" w:rsidP="0037026C">
            <w:pPr>
              <w:pBdr>
                <w:top w:val="nil"/>
                <w:left w:val="nil"/>
                <w:bottom w:val="nil"/>
                <w:right w:val="nil"/>
                <w:between w:val="nil"/>
              </w:pBdr>
              <w:ind w:left="720"/>
              <w:jc w:val="both"/>
              <w:rPr>
                <w:rFonts w:asciiTheme="minorHAnsi" w:hAnsiTheme="minorHAnsi" w:cstheme="minorHAnsi"/>
                <w:i/>
                <w:iCs/>
              </w:rPr>
            </w:pPr>
          </w:p>
          <w:p w14:paraId="09BF67A3" w14:textId="03AE1A23" w:rsidR="005D4499" w:rsidRPr="00C176B7" w:rsidRDefault="005D4499" w:rsidP="005D4499">
            <w:pPr>
              <w:numPr>
                <w:ilvl w:val="0"/>
                <w:numId w:val="35"/>
              </w:numPr>
              <w:pBdr>
                <w:top w:val="nil"/>
                <w:left w:val="nil"/>
                <w:bottom w:val="nil"/>
                <w:right w:val="nil"/>
                <w:between w:val="nil"/>
              </w:pBdr>
              <w:spacing w:after="120"/>
              <w:jc w:val="both"/>
              <w:rPr>
                <w:rFonts w:asciiTheme="minorHAnsi" w:hAnsiTheme="minorHAnsi" w:cstheme="minorHAnsi"/>
                <w:i/>
                <w:iCs/>
              </w:rPr>
            </w:pPr>
            <w:r w:rsidRPr="00C176B7">
              <w:rPr>
                <w:rFonts w:asciiTheme="minorHAnsi" w:hAnsiTheme="minorHAnsi" w:cstheme="minorHAnsi"/>
                <w:i/>
                <w:iCs/>
              </w:rPr>
              <w:t xml:space="preserve">Curso Regional Virtual </w:t>
            </w:r>
            <w:proofErr w:type="gramStart"/>
            <w:r w:rsidR="005D2023" w:rsidRPr="00C176B7">
              <w:rPr>
                <w:rFonts w:asciiTheme="minorHAnsi" w:hAnsiTheme="minorHAnsi" w:cstheme="minorHAnsi"/>
                <w:i/>
                <w:iCs/>
              </w:rPr>
              <w:t xml:space="preserve">diagnóstico,  </w:t>
            </w:r>
            <w:r w:rsidRPr="00C176B7">
              <w:rPr>
                <w:rFonts w:asciiTheme="minorHAnsi" w:hAnsiTheme="minorHAnsi" w:cstheme="minorHAnsi"/>
                <w:i/>
                <w:iCs/>
              </w:rPr>
              <w:t>Programa</w:t>
            </w:r>
            <w:proofErr w:type="gramEnd"/>
            <w:r w:rsidRPr="00C176B7">
              <w:rPr>
                <w:rFonts w:asciiTheme="minorHAnsi" w:hAnsiTheme="minorHAnsi" w:cstheme="minorHAnsi"/>
                <w:i/>
                <w:iCs/>
              </w:rPr>
              <w:t xml:space="preserve"> de vigilancia y vacunación </w:t>
            </w:r>
            <w:proofErr w:type="spellStart"/>
            <w:r w:rsidRPr="00C176B7">
              <w:rPr>
                <w:rFonts w:asciiTheme="minorHAnsi" w:hAnsiTheme="minorHAnsi" w:cstheme="minorHAnsi"/>
                <w:i/>
                <w:iCs/>
              </w:rPr>
              <w:t>Brucella</w:t>
            </w:r>
            <w:proofErr w:type="spellEnd"/>
            <w:r w:rsidRPr="00C176B7">
              <w:rPr>
                <w:rFonts w:asciiTheme="minorHAnsi" w:hAnsiTheme="minorHAnsi" w:cstheme="minorHAnsi"/>
                <w:i/>
                <w:iCs/>
              </w:rPr>
              <w:t xml:space="preserve"> (Dr. Jose María Blasco, Dr. </w:t>
            </w:r>
            <w:proofErr w:type="spellStart"/>
            <w:r w:rsidRPr="00C176B7">
              <w:rPr>
                <w:rFonts w:asciiTheme="minorHAnsi" w:hAnsiTheme="minorHAnsi" w:cstheme="minorHAnsi"/>
                <w:i/>
                <w:iCs/>
              </w:rPr>
              <w:t>Moriyón</w:t>
            </w:r>
            <w:proofErr w:type="spellEnd"/>
            <w:r w:rsidRPr="00C176B7">
              <w:rPr>
                <w:rFonts w:asciiTheme="minorHAnsi" w:hAnsiTheme="minorHAnsi" w:cstheme="minorHAnsi"/>
                <w:i/>
                <w:iCs/>
              </w:rPr>
              <w:t xml:space="preserve">, Dr. Edgardo Moreno, FAO 2021) </w:t>
            </w:r>
          </w:p>
        </w:tc>
        <w:tc>
          <w:tcPr>
            <w:tcW w:w="5034" w:type="dxa"/>
            <w:shd w:val="clear" w:color="auto" w:fill="auto"/>
            <w:tcMar>
              <w:top w:w="72" w:type="dxa"/>
              <w:left w:w="144" w:type="dxa"/>
              <w:bottom w:w="72" w:type="dxa"/>
              <w:right w:w="144" w:type="dxa"/>
            </w:tcMar>
          </w:tcPr>
          <w:p w14:paraId="0EF79429" w14:textId="77777777" w:rsidR="005D4499" w:rsidRPr="00C176B7" w:rsidRDefault="005D4499" w:rsidP="005D4499">
            <w:pPr>
              <w:numPr>
                <w:ilvl w:val="0"/>
                <w:numId w:val="26"/>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Publicación linajes circulantes en N países de Latinoamérica</w:t>
            </w:r>
          </w:p>
          <w:p w14:paraId="4AFBA85C" w14:textId="77777777" w:rsidR="005D4499" w:rsidRPr="00C176B7" w:rsidRDefault="005D4499" w:rsidP="005D4499">
            <w:pPr>
              <w:numPr>
                <w:ilvl w:val="0"/>
                <w:numId w:val="26"/>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Publicación de validaciones serológicas en Latinoamérica</w:t>
            </w:r>
          </w:p>
          <w:p w14:paraId="3376A57E" w14:textId="77777777" w:rsidR="005D4499" w:rsidRPr="00C176B7" w:rsidRDefault="005D4499" w:rsidP="005D4499">
            <w:pPr>
              <w:numPr>
                <w:ilvl w:val="0"/>
                <w:numId w:val="26"/>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Banco de Sueros de referencia establecido en N países</w:t>
            </w:r>
          </w:p>
          <w:p w14:paraId="69B7A4F8" w14:textId="77777777" w:rsidR="005D4499" w:rsidRPr="00C176B7" w:rsidRDefault="005D4499" w:rsidP="005D4499">
            <w:pPr>
              <w:numPr>
                <w:ilvl w:val="0"/>
                <w:numId w:val="26"/>
              </w:numPr>
              <w:pBdr>
                <w:top w:val="nil"/>
                <w:left w:val="nil"/>
                <w:bottom w:val="nil"/>
                <w:right w:val="nil"/>
                <w:between w:val="nil"/>
              </w:pBdr>
              <w:jc w:val="both"/>
              <w:rPr>
                <w:rFonts w:asciiTheme="minorHAnsi" w:hAnsiTheme="minorHAnsi" w:cstheme="minorHAnsi"/>
                <w:i/>
                <w:iCs/>
              </w:rPr>
            </w:pPr>
            <w:r w:rsidRPr="00C176B7">
              <w:rPr>
                <w:rFonts w:asciiTheme="minorHAnsi" w:hAnsiTheme="minorHAnsi" w:cstheme="minorHAnsi"/>
                <w:i/>
                <w:iCs/>
              </w:rPr>
              <w:t>Entrenar laboratorios humanos/ Trabajar en conjunto con laboratorios oficiales humanos para actualizar protocolos</w:t>
            </w:r>
          </w:p>
          <w:p w14:paraId="4540A1E6" w14:textId="77777777" w:rsidR="005D4499" w:rsidRPr="00C176B7" w:rsidRDefault="005D4499" w:rsidP="005D4499">
            <w:pPr>
              <w:numPr>
                <w:ilvl w:val="0"/>
                <w:numId w:val="26"/>
              </w:numPr>
              <w:pBdr>
                <w:top w:val="nil"/>
                <w:left w:val="nil"/>
                <w:bottom w:val="nil"/>
                <w:right w:val="nil"/>
                <w:between w:val="nil"/>
              </w:pBdr>
              <w:spacing w:after="120"/>
              <w:jc w:val="both"/>
              <w:rPr>
                <w:rFonts w:asciiTheme="minorHAnsi" w:hAnsiTheme="minorHAnsi" w:cstheme="minorHAnsi"/>
                <w:i/>
                <w:iCs/>
              </w:rPr>
            </w:pPr>
            <w:r w:rsidRPr="00C176B7">
              <w:rPr>
                <w:rFonts w:asciiTheme="minorHAnsi" w:hAnsiTheme="minorHAnsi" w:cstheme="minorHAnsi"/>
                <w:i/>
                <w:iCs/>
              </w:rPr>
              <w:t>Documento de referencia dicotómica y contactos</w:t>
            </w:r>
          </w:p>
        </w:tc>
      </w:tr>
    </w:tbl>
    <w:p w14:paraId="369D4DFC" w14:textId="77777777" w:rsidR="005D4499" w:rsidRPr="00C176B7" w:rsidRDefault="005D4499" w:rsidP="005D4499">
      <w:pPr>
        <w:pBdr>
          <w:top w:val="nil"/>
          <w:left w:val="nil"/>
          <w:bottom w:val="nil"/>
          <w:right w:val="nil"/>
          <w:between w:val="nil"/>
        </w:pBdr>
        <w:spacing w:after="120"/>
        <w:rPr>
          <w:rFonts w:asciiTheme="minorHAnsi" w:hAnsiTheme="minorHAnsi" w:cstheme="minorHAnsi"/>
          <w:i/>
          <w:iCs/>
        </w:rPr>
      </w:pPr>
    </w:p>
    <w:p w14:paraId="4BC5963C" w14:textId="77777777" w:rsidR="005D4499" w:rsidRPr="00C176B7" w:rsidRDefault="005D4499" w:rsidP="005D4499">
      <w:pPr>
        <w:spacing w:after="200" w:line="276" w:lineRule="auto"/>
        <w:jc w:val="center"/>
        <w:rPr>
          <w:rFonts w:asciiTheme="minorHAnsi" w:hAnsiTheme="minorHAnsi" w:cstheme="minorHAnsi"/>
          <w:i/>
          <w:iCs/>
        </w:rPr>
      </w:pPr>
      <w:r w:rsidRPr="00C176B7">
        <w:rPr>
          <w:rFonts w:asciiTheme="minorHAnsi" w:hAnsiTheme="minorHAnsi" w:cstheme="minorHAnsi"/>
          <w:i/>
          <w:iCs/>
        </w:rPr>
        <w:br w:type="page"/>
      </w:r>
      <w:r w:rsidRPr="00C176B7">
        <w:rPr>
          <w:rFonts w:asciiTheme="minorHAnsi" w:hAnsiTheme="minorHAnsi" w:cstheme="minorHAnsi"/>
          <w:i/>
          <w:iCs/>
        </w:rPr>
        <w:lastRenderedPageBreak/>
        <w:t>HOJA DE RUTA PARA INFLUENZA</w:t>
      </w:r>
    </w:p>
    <w:tbl>
      <w:tblPr>
        <w:tblW w:w="14557" w:type="dxa"/>
        <w:tblLayout w:type="fixed"/>
        <w:tblLook w:val="0400" w:firstRow="0" w:lastRow="0" w:firstColumn="0" w:lastColumn="0" w:noHBand="0" w:noVBand="1"/>
      </w:tblPr>
      <w:tblGrid>
        <w:gridCol w:w="5245"/>
        <w:gridCol w:w="3827"/>
        <w:gridCol w:w="2393"/>
        <w:gridCol w:w="3092"/>
      </w:tblGrid>
      <w:tr w:rsidR="005D4499" w:rsidRPr="00C176B7" w14:paraId="2FEA2F5E" w14:textId="77777777" w:rsidTr="0037026C">
        <w:trPr>
          <w:trHeight w:val="577"/>
        </w:trPr>
        <w:tc>
          <w:tcPr>
            <w:tcW w:w="5245" w:type="dxa"/>
            <w:tcBorders>
              <w:top w:val="single" w:sz="4" w:space="0" w:color="000000"/>
              <w:left w:val="single" w:sz="4" w:space="0" w:color="000000"/>
              <w:bottom w:val="single" w:sz="4" w:space="0" w:color="000000"/>
              <w:right w:val="single" w:sz="4" w:space="0" w:color="000000"/>
            </w:tcBorders>
            <w:shd w:val="clear" w:color="auto" w:fill="D9D9D9"/>
            <w:tcMar>
              <w:top w:w="72" w:type="dxa"/>
              <w:left w:w="144" w:type="dxa"/>
              <w:bottom w:w="72" w:type="dxa"/>
              <w:right w:w="144" w:type="dxa"/>
            </w:tcMar>
          </w:tcPr>
          <w:p w14:paraId="762165E4"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2022</w:t>
            </w:r>
          </w:p>
          <w:p w14:paraId="7A4EE3D2"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Línea Base</w:t>
            </w:r>
          </w:p>
        </w:tc>
        <w:tc>
          <w:tcPr>
            <w:tcW w:w="3827" w:type="dxa"/>
            <w:tcBorders>
              <w:top w:val="single" w:sz="4" w:space="0" w:color="000000"/>
              <w:left w:val="single" w:sz="4" w:space="0" w:color="000000"/>
              <w:bottom w:val="single" w:sz="4" w:space="0" w:color="000000"/>
              <w:right w:val="single" w:sz="4" w:space="0" w:color="000000"/>
            </w:tcBorders>
            <w:shd w:val="clear" w:color="auto" w:fill="D9D9D9"/>
            <w:tcMar>
              <w:top w:w="72" w:type="dxa"/>
              <w:left w:w="144" w:type="dxa"/>
              <w:bottom w:w="72" w:type="dxa"/>
              <w:right w:w="144" w:type="dxa"/>
            </w:tcMar>
          </w:tcPr>
          <w:p w14:paraId="3F86E334"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2023</w:t>
            </w:r>
          </w:p>
          <w:p w14:paraId="34C71BBB"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Capacitación</w:t>
            </w:r>
          </w:p>
        </w:tc>
        <w:tc>
          <w:tcPr>
            <w:tcW w:w="2393" w:type="dxa"/>
            <w:tcBorders>
              <w:top w:val="single" w:sz="4" w:space="0" w:color="000000"/>
              <w:left w:val="single" w:sz="4" w:space="0" w:color="000000"/>
              <w:bottom w:val="single" w:sz="4" w:space="0" w:color="000000"/>
              <w:right w:val="single" w:sz="4" w:space="0" w:color="000000"/>
            </w:tcBorders>
            <w:shd w:val="clear" w:color="auto" w:fill="D9D9D9"/>
            <w:tcMar>
              <w:top w:w="72" w:type="dxa"/>
              <w:left w:w="144" w:type="dxa"/>
              <w:bottom w:w="72" w:type="dxa"/>
              <w:right w:w="144" w:type="dxa"/>
            </w:tcMar>
          </w:tcPr>
          <w:p w14:paraId="557FA69B"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2024</w:t>
            </w:r>
          </w:p>
        </w:tc>
        <w:tc>
          <w:tcPr>
            <w:tcW w:w="3092" w:type="dxa"/>
            <w:tcBorders>
              <w:top w:val="single" w:sz="4" w:space="0" w:color="000000"/>
              <w:left w:val="single" w:sz="4" w:space="0" w:color="000000"/>
              <w:bottom w:val="single" w:sz="4" w:space="0" w:color="000000"/>
              <w:right w:val="single" w:sz="4" w:space="0" w:color="000000"/>
            </w:tcBorders>
            <w:shd w:val="clear" w:color="auto" w:fill="D9D9D9"/>
            <w:tcMar>
              <w:top w:w="72" w:type="dxa"/>
              <w:left w:w="144" w:type="dxa"/>
              <w:bottom w:w="72" w:type="dxa"/>
              <w:right w:w="144" w:type="dxa"/>
            </w:tcMar>
          </w:tcPr>
          <w:p w14:paraId="1D2761B3"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2025</w:t>
            </w:r>
          </w:p>
          <w:p w14:paraId="0ADBDE42"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Productos</w:t>
            </w:r>
          </w:p>
        </w:tc>
      </w:tr>
      <w:tr w:rsidR="005D4499" w:rsidRPr="00C176B7" w14:paraId="5FEC3D2F" w14:textId="77777777" w:rsidTr="0037026C">
        <w:trPr>
          <w:trHeight w:val="577"/>
        </w:trPr>
        <w:tc>
          <w:tcPr>
            <w:tcW w:w="5245" w:type="dxa"/>
            <w:tcBorders>
              <w:top w:val="single" w:sz="4" w:space="0" w:color="000000"/>
              <w:left w:val="single" w:sz="4" w:space="0" w:color="000000"/>
              <w:bottom w:val="single" w:sz="4" w:space="0" w:color="000000"/>
              <w:right w:val="single" w:sz="4" w:space="0" w:color="000000"/>
            </w:tcBorders>
            <w:shd w:val="clear" w:color="auto" w:fill="auto"/>
            <w:tcMar>
              <w:top w:w="72" w:type="dxa"/>
              <w:left w:w="144" w:type="dxa"/>
              <w:bottom w:w="72" w:type="dxa"/>
              <w:right w:w="144" w:type="dxa"/>
            </w:tcMar>
          </w:tcPr>
          <w:p w14:paraId="4627F520"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1 Definir 12+6 países para participar en próximo </w:t>
            </w:r>
            <w:proofErr w:type="spellStart"/>
            <w:r w:rsidRPr="00C176B7">
              <w:rPr>
                <w:rFonts w:asciiTheme="minorHAnsi" w:hAnsiTheme="minorHAnsi" w:cstheme="minorHAnsi"/>
                <w:i/>
                <w:iCs/>
              </w:rPr>
              <w:t>interlaboratorio</w:t>
            </w:r>
            <w:proofErr w:type="spellEnd"/>
            <w:r w:rsidRPr="00C176B7">
              <w:rPr>
                <w:rFonts w:asciiTheme="minorHAnsi" w:hAnsiTheme="minorHAnsi" w:cstheme="minorHAnsi"/>
                <w:i/>
                <w:iCs/>
              </w:rPr>
              <w:t xml:space="preserve"> RESUDIA (2023-2024)</w:t>
            </w:r>
          </w:p>
          <w:p w14:paraId="05F3AD83"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N Serología </w:t>
            </w:r>
            <w:proofErr w:type="gramStart"/>
            <w:r w:rsidRPr="00C176B7">
              <w:rPr>
                <w:rFonts w:asciiTheme="minorHAnsi" w:hAnsiTheme="minorHAnsi" w:cstheme="minorHAnsi"/>
                <w:i/>
                <w:iCs/>
              </w:rPr>
              <w:t>y  NPCR</w:t>
            </w:r>
            <w:proofErr w:type="gramEnd"/>
            <w:r w:rsidRPr="00C176B7">
              <w:rPr>
                <w:rFonts w:asciiTheme="minorHAnsi" w:hAnsiTheme="minorHAnsi" w:cstheme="minorHAnsi"/>
                <w:i/>
                <w:iCs/>
              </w:rPr>
              <w:t xml:space="preserve"> RT</w:t>
            </w:r>
          </w:p>
          <w:p w14:paraId="705428BE" w14:textId="77777777" w:rsidR="005D4499" w:rsidRPr="00C176B7" w:rsidRDefault="005D4499" w:rsidP="005D4499">
            <w:pPr>
              <w:numPr>
                <w:ilvl w:val="0"/>
                <w:numId w:val="27"/>
              </w:numPr>
              <w:spacing w:after="200" w:line="276" w:lineRule="auto"/>
              <w:rPr>
                <w:rFonts w:asciiTheme="minorHAnsi" w:hAnsiTheme="minorHAnsi" w:cstheme="minorHAnsi"/>
                <w:i/>
                <w:iCs/>
              </w:rPr>
            </w:pPr>
            <w:r w:rsidRPr="00C176B7">
              <w:rPr>
                <w:rFonts w:asciiTheme="minorHAnsi" w:hAnsiTheme="minorHAnsi" w:cstheme="minorHAnsi"/>
                <w:i/>
                <w:iCs/>
              </w:rPr>
              <w:t>El Salvador</w:t>
            </w:r>
          </w:p>
          <w:p w14:paraId="67ABFD07" w14:textId="77777777" w:rsidR="005D4499" w:rsidRPr="00C176B7" w:rsidRDefault="005D4499" w:rsidP="005D4499">
            <w:pPr>
              <w:numPr>
                <w:ilvl w:val="0"/>
                <w:numId w:val="27"/>
              </w:numPr>
              <w:spacing w:after="200" w:line="276" w:lineRule="auto"/>
              <w:rPr>
                <w:rFonts w:asciiTheme="minorHAnsi" w:hAnsiTheme="minorHAnsi" w:cstheme="minorHAnsi"/>
                <w:i/>
                <w:iCs/>
              </w:rPr>
            </w:pPr>
            <w:r w:rsidRPr="00C176B7">
              <w:rPr>
                <w:rFonts w:asciiTheme="minorHAnsi" w:hAnsiTheme="minorHAnsi" w:cstheme="minorHAnsi"/>
                <w:i/>
                <w:iCs/>
              </w:rPr>
              <w:t>Honduras</w:t>
            </w:r>
          </w:p>
          <w:p w14:paraId="4C16E70F" w14:textId="77777777" w:rsidR="005D4499" w:rsidRPr="00C176B7" w:rsidRDefault="005D4499" w:rsidP="005D4499">
            <w:pPr>
              <w:numPr>
                <w:ilvl w:val="0"/>
                <w:numId w:val="27"/>
              </w:numPr>
              <w:spacing w:after="200" w:line="276" w:lineRule="auto"/>
              <w:rPr>
                <w:rFonts w:asciiTheme="minorHAnsi" w:hAnsiTheme="minorHAnsi" w:cstheme="minorHAnsi"/>
                <w:i/>
                <w:iCs/>
              </w:rPr>
            </w:pPr>
            <w:r w:rsidRPr="00C176B7">
              <w:rPr>
                <w:rFonts w:asciiTheme="minorHAnsi" w:hAnsiTheme="minorHAnsi" w:cstheme="minorHAnsi"/>
                <w:i/>
                <w:iCs/>
              </w:rPr>
              <w:t>Cuba</w:t>
            </w:r>
          </w:p>
          <w:p w14:paraId="25AB0B69" w14:textId="77777777" w:rsidR="005D4499" w:rsidRPr="00C176B7" w:rsidRDefault="005D4499" w:rsidP="005D4499">
            <w:pPr>
              <w:numPr>
                <w:ilvl w:val="0"/>
                <w:numId w:val="27"/>
              </w:numPr>
              <w:spacing w:after="200" w:line="276" w:lineRule="auto"/>
              <w:rPr>
                <w:rFonts w:asciiTheme="minorHAnsi" w:hAnsiTheme="minorHAnsi" w:cstheme="minorHAnsi"/>
                <w:i/>
                <w:iCs/>
              </w:rPr>
            </w:pPr>
            <w:r w:rsidRPr="00C176B7">
              <w:rPr>
                <w:rFonts w:asciiTheme="minorHAnsi" w:hAnsiTheme="minorHAnsi" w:cstheme="minorHAnsi"/>
                <w:i/>
                <w:iCs/>
              </w:rPr>
              <w:t>Guatemala (Serología)</w:t>
            </w:r>
          </w:p>
          <w:p w14:paraId="2DE17045" w14:textId="77777777" w:rsidR="005D4499" w:rsidRPr="00C176B7" w:rsidRDefault="005D4499" w:rsidP="005D4499">
            <w:pPr>
              <w:numPr>
                <w:ilvl w:val="0"/>
                <w:numId w:val="27"/>
              </w:numPr>
              <w:spacing w:after="200" w:line="276" w:lineRule="auto"/>
              <w:rPr>
                <w:rFonts w:asciiTheme="minorHAnsi" w:hAnsiTheme="minorHAnsi" w:cstheme="minorHAnsi"/>
                <w:i/>
                <w:iCs/>
              </w:rPr>
            </w:pPr>
            <w:r w:rsidRPr="00C176B7">
              <w:rPr>
                <w:rFonts w:asciiTheme="minorHAnsi" w:hAnsiTheme="minorHAnsi" w:cstheme="minorHAnsi"/>
                <w:i/>
                <w:iCs/>
              </w:rPr>
              <w:t>Nicaragua</w:t>
            </w:r>
          </w:p>
          <w:p w14:paraId="3C9CD897" w14:textId="77777777" w:rsidR="005D4499" w:rsidRPr="00C176B7" w:rsidRDefault="005D4499" w:rsidP="005D4499">
            <w:pPr>
              <w:numPr>
                <w:ilvl w:val="0"/>
                <w:numId w:val="27"/>
              </w:numPr>
              <w:spacing w:after="200" w:line="276" w:lineRule="auto"/>
              <w:rPr>
                <w:rFonts w:asciiTheme="minorHAnsi" w:hAnsiTheme="minorHAnsi" w:cstheme="minorHAnsi"/>
                <w:i/>
                <w:iCs/>
              </w:rPr>
            </w:pPr>
            <w:r w:rsidRPr="00C176B7">
              <w:rPr>
                <w:rFonts w:asciiTheme="minorHAnsi" w:hAnsiTheme="minorHAnsi" w:cstheme="minorHAnsi"/>
                <w:i/>
                <w:iCs/>
              </w:rPr>
              <w:t>Panamá</w:t>
            </w:r>
          </w:p>
          <w:p w14:paraId="682DE44E" w14:textId="77777777" w:rsidR="005D4499" w:rsidRPr="00C176B7" w:rsidRDefault="005D4499" w:rsidP="0037026C">
            <w:pPr>
              <w:spacing w:after="200" w:line="276" w:lineRule="auto"/>
              <w:rPr>
                <w:rFonts w:asciiTheme="minorHAnsi" w:hAnsiTheme="minorHAnsi" w:cstheme="minorHAnsi"/>
                <w:i/>
                <w:iCs/>
              </w:rPr>
            </w:pPr>
          </w:p>
        </w:tc>
        <w:tc>
          <w:tcPr>
            <w:tcW w:w="3827" w:type="dxa"/>
            <w:tcBorders>
              <w:top w:val="single" w:sz="4" w:space="0" w:color="000000"/>
              <w:left w:val="single" w:sz="4" w:space="0" w:color="000000"/>
              <w:bottom w:val="single" w:sz="4" w:space="0" w:color="000000"/>
              <w:right w:val="single" w:sz="4" w:space="0" w:color="000000"/>
            </w:tcBorders>
            <w:shd w:val="clear" w:color="auto" w:fill="auto"/>
            <w:tcMar>
              <w:top w:w="72" w:type="dxa"/>
              <w:left w:w="144" w:type="dxa"/>
              <w:bottom w:w="72" w:type="dxa"/>
              <w:right w:w="144" w:type="dxa"/>
            </w:tcMar>
          </w:tcPr>
          <w:p w14:paraId="439C812B"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1. Prueba de competencia PANAFTOSA-RESUDIA</w:t>
            </w:r>
          </w:p>
          <w:p w14:paraId="6614199F"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(junio)</w:t>
            </w:r>
          </w:p>
          <w:p w14:paraId="2C27E226"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2. Centralizar en Brasil el envío de material de referencia del USDA para </w:t>
            </w:r>
            <w:proofErr w:type="spellStart"/>
            <w:r w:rsidRPr="00C176B7">
              <w:rPr>
                <w:rFonts w:asciiTheme="minorHAnsi" w:hAnsiTheme="minorHAnsi" w:cstheme="minorHAnsi"/>
                <w:i/>
                <w:iCs/>
              </w:rPr>
              <w:t>interlaboratorio</w:t>
            </w:r>
            <w:proofErr w:type="spellEnd"/>
            <w:r w:rsidRPr="00C176B7">
              <w:rPr>
                <w:rFonts w:asciiTheme="minorHAnsi" w:hAnsiTheme="minorHAnsi" w:cstheme="minorHAnsi"/>
                <w:i/>
                <w:iCs/>
              </w:rPr>
              <w:t xml:space="preserve"> del resto de países</w:t>
            </w:r>
          </w:p>
          <w:p w14:paraId="111B892D"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3 Curso Regional en PCR de muestra a PCR RT- bioseguridad </w:t>
            </w:r>
          </w:p>
          <w:p w14:paraId="686A2DC1" w14:textId="77777777" w:rsidR="005D4499" w:rsidRPr="00C176B7" w:rsidRDefault="005D4499" w:rsidP="0037026C">
            <w:pPr>
              <w:spacing w:after="120"/>
              <w:jc w:val="both"/>
              <w:rPr>
                <w:rFonts w:asciiTheme="minorHAnsi" w:hAnsiTheme="minorHAnsi" w:cstheme="minorHAnsi"/>
                <w:i/>
                <w:iCs/>
              </w:rPr>
            </w:pPr>
            <w:r w:rsidRPr="00C176B7">
              <w:rPr>
                <w:rFonts w:asciiTheme="minorHAnsi" w:hAnsiTheme="minorHAnsi" w:cstheme="minorHAnsi"/>
                <w:i/>
                <w:iCs/>
              </w:rPr>
              <w:t>4. Regional Training Course on Diagnostic Techniques for Avian Influenza and Newcastle Disease, Q2/2023</w:t>
            </w:r>
          </w:p>
        </w:tc>
        <w:tc>
          <w:tcPr>
            <w:tcW w:w="2393" w:type="dxa"/>
            <w:tcBorders>
              <w:top w:val="single" w:sz="4" w:space="0" w:color="000000"/>
              <w:left w:val="single" w:sz="4" w:space="0" w:color="000000"/>
              <w:bottom w:val="single" w:sz="4" w:space="0" w:color="000000"/>
              <w:right w:val="single" w:sz="4" w:space="0" w:color="000000"/>
            </w:tcBorders>
            <w:shd w:val="clear" w:color="auto" w:fill="auto"/>
            <w:tcMar>
              <w:top w:w="72" w:type="dxa"/>
              <w:left w:w="144" w:type="dxa"/>
              <w:bottom w:w="72" w:type="dxa"/>
              <w:right w:w="144" w:type="dxa"/>
            </w:tcMar>
          </w:tcPr>
          <w:p w14:paraId="4C6A3DF9"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1. Curso Regional de preparación de material de referencia secundario y adquisición de material de referencia ¿Validación de PCR con Dr Axel </w:t>
            </w:r>
            <w:proofErr w:type="spellStart"/>
            <w:proofErr w:type="gramStart"/>
            <w:r w:rsidRPr="00C176B7">
              <w:rPr>
                <w:rFonts w:asciiTheme="minorHAnsi" w:hAnsiTheme="minorHAnsi" w:cstheme="minorHAnsi"/>
                <w:i/>
                <w:iCs/>
              </w:rPr>
              <w:t>Colling</w:t>
            </w:r>
            <w:proofErr w:type="spellEnd"/>
            <w:r w:rsidRPr="00C176B7">
              <w:rPr>
                <w:rFonts w:asciiTheme="minorHAnsi" w:hAnsiTheme="minorHAnsi" w:cstheme="minorHAnsi"/>
                <w:i/>
                <w:iCs/>
              </w:rPr>
              <w:t xml:space="preserve"> ?</w:t>
            </w:r>
            <w:proofErr w:type="gramEnd"/>
            <w:r w:rsidRPr="00C176B7">
              <w:rPr>
                <w:rFonts w:asciiTheme="minorHAnsi" w:hAnsiTheme="minorHAnsi" w:cstheme="minorHAnsi"/>
                <w:i/>
                <w:iCs/>
              </w:rPr>
              <w:t xml:space="preserve"> + RESUDIA</w:t>
            </w:r>
          </w:p>
        </w:tc>
        <w:tc>
          <w:tcPr>
            <w:tcW w:w="3092" w:type="dxa"/>
            <w:tcBorders>
              <w:top w:val="single" w:sz="4" w:space="0" w:color="000000"/>
              <w:left w:val="single" w:sz="4" w:space="0" w:color="000000"/>
              <w:bottom w:val="single" w:sz="4" w:space="0" w:color="000000"/>
              <w:right w:val="single" w:sz="4" w:space="0" w:color="000000"/>
            </w:tcBorders>
            <w:shd w:val="clear" w:color="auto" w:fill="auto"/>
            <w:tcMar>
              <w:top w:w="72" w:type="dxa"/>
              <w:left w:w="144" w:type="dxa"/>
              <w:bottom w:w="72" w:type="dxa"/>
              <w:right w:w="144" w:type="dxa"/>
            </w:tcMar>
          </w:tcPr>
          <w:p w14:paraId="22D852C6" w14:textId="77777777" w:rsidR="005D4499" w:rsidRPr="00C176B7" w:rsidRDefault="005D4499" w:rsidP="005D4499">
            <w:pPr>
              <w:numPr>
                <w:ilvl w:val="0"/>
                <w:numId w:val="33"/>
              </w:numPr>
              <w:pBdr>
                <w:top w:val="nil"/>
                <w:left w:val="nil"/>
                <w:bottom w:val="nil"/>
                <w:right w:val="nil"/>
                <w:between w:val="nil"/>
              </w:pBdr>
              <w:spacing w:after="200" w:line="276" w:lineRule="auto"/>
              <w:rPr>
                <w:rFonts w:asciiTheme="minorHAnsi" w:hAnsiTheme="minorHAnsi" w:cstheme="minorHAnsi"/>
                <w:i/>
                <w:iCs/>
              </w:rPr>
            </w:pPr>
            <w:r w:rsidRPr="00C176B7">
              <w:rPr>
                <w:rFonts w:asciiTheme="minorHAnsi" w:hAnsiTheme="minorHAnsi" w:cstheme="minorHAnsi"/>
                <w:i/>
                <w:iCs/>
              </w:rPr>
              <w:t>Documento de referencia dicotómica y contactos</w:t>
            </w:r>
          </w:p>
        </w:tc>
      </w:tr>
    </w:tbl>
    <w:p w14:paraId="04F42A51" w14:textId="77777777" w:rsidR="005D4499" w:rsidRPr="00C176B7" w:rsidRDefault="005D4499" w:rsidP="005D4499">
      <w:pPr>
        <w:spacing w:after="200" w:line="276" w:lineRule="auto"/>
        <w:jc w:val="center"/>
        <w:rPr>
          <w:rFonts w:asciiTheme="minorHAnsi" w:hAnsiTheme="minorHAnsi" w:cstheme="minorHAnsi"/>
          <w:i/>
          <w:iCs/>
        </w:rPr>
      </w:pPr>
      <w:r w:rsidRPr="00C176B7">
        <w:rPr>
          <w:rFonts w:asciiTheme="minorHAnsi" w:hAnsiTheme="minorHAnsi" w:cstheme="minorHAnsi"/>
          <w:i/>
          <w:iCs/>
        </w:rPr>
        <w:br w:type="page"/>
      </w:r>
      <w:r w:rsidRPr="00C176B7">
        <w:rPr>
          <w:rFonts w:asciiTheme="minorHAnsi" w:hAnsiTheme="minorHAnsi" w:cstheme="minorHAnsi"/>
          <w:i/>
          <w:iCs/>
        </w:rPr>
        <w:lastRenderedPageBreak/>
        <w:t>HOJA DE RUTA PARA NEWCASTLE</w:t>
      </w:r>
    </w:p>
    <w:tbl>
      <w:tblPr>
        <w:tblW w:w="1473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035"/>
        <w:gridCol w:w="4185"/>
        <w:gridCol w:w="3540"/>
        <w:gridCol w:w="2970"/>
      </w:tblGrid>
      <w:tr w:rsidR="005D4499" w:rsidRPr="00C176B7" w14:paraId="3BBFCA5F" w14:textId="77777777" w:rsidTr="0037026C">
        <w:trPr>
          <w:trHeight w:val="541"/>
        </w:trPr>
        <w:tc>
          <w:tcPr>
            <w:tcW w:w="4035" w:type="dxa"/>
            <w:shd w:val="clear" w:color="auto" w:fill="D9D9D9"/>
            <w:tcMar>
              <w:top w:w="72" w:type="dxa"/>
              <w:left w:w="144" w:type="dxa"/>
              <w:bottom w:w="72" w:type="dxa"/>
              <w:right w:w="144" w:type="dxa"/>
            </w:tcMar>
          </w:tcPr>
          <w:p w14:paraId="26080AAB"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2022</w:t>
            </w:r>
          </w:p>
          <w:p w14:paraId="1D8E002A"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Línea Base</w:t>
            </w:r>
          </w:p>
        </w:tc>
        <w:tc>
          <w:tcPr>
            <w:tcW w:w="4185" w:type="dxa"/>
            <w:shd w:val="clear" w:color="auto" w:fill="D9D9D9"/>
            <w:tcMar>
              <w:top w:w="72" w:type="dxa"/>
              <w:left w:w="144" w:type="dxa"/>
              <w:bottom w:w="72" w:type="dxa"/>
              <w:right w:w="144" w:type="dxa"/>
            </w:tcMar>
          </w:tcPr>
          <w:p w14:paraId="6BA90E04"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2023</w:t>
            </w:r>
          </w:p>
          <w:p w14:paraId="4F8BA996"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Capacitación</w:t>
            </w:r>
          </w:p>
        </w:tc>
        <w:tc>
          <w:tcPr>
            <w:tcW w:w="3540" w:type="dxa"/>
            <w:shd w:val="clear" w:color="auto" w:fill="D9D9D9"/>
            <w:tcMar>
              <w:top w:w="72" w:type="dxa"/>
              <w:left w:w="144" w:type="dxa"/>
              <w:bottom w:w="72" w:type="dxa"/>
              <w:right w:w="144" w:type="dxa"/>
            </w:tcMar>
          </w:tcPr>
          <w:p w14:paraId="3BF5BC54"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2024</w:t>
            </w:r>
          </w:p>
        </w:tc>
        <w:tc>
          <w:tcPr>
            <w:tcW w:w="2970" w:type="dxa"/>
            <w:shd w:val="clear" w:color="auto" w:fill="D9D9D9"/>
            <w:tcMar>
              <w:top w:w="72" w:type="dxa"/>
              <w:left w:w="144" w:type="dxa"/>
              <w:bottom w:w="72" w:type="dxa"/>
              <w:right w:w="144" w:type="dxa"/>
            </w:tcMar>
          </w:tcPr>
          <w:p w14:paraId="5D46BE60"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2025</w:t>
            </w:r>
          </w:p>
          <w:p w14:paraId="7E025D3C"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Productos</w:t>
            </w:r>
          </w:p>
        </w:tc>
      </w:tr>
      <w:tr w:rsidR="005D4499" w:rsidRPr="00C176B7" w14:paraId="1846C24A" w14:textId="77777777" w:rsidTr="0037026C">
        <w:trPr>
          <w:trHeight w:val="541"/>
        </w:trPr>
        <w:tc>
          <w:tcPr>
            <w:tcW w:w="4035" w:type="dxa"/>
            <w:shd w:val="clear" w:color="auto" w:fill="auto"/>
            <w:tcMar>
              <w:top w:w="72" w:type="dxa"/>
              <w:left w:w="144" w:type="dxa"/>
              <w:bottom w:w="72" w:type="dxa"/>
              <w:right w:w="144" w:type="dxa"/>
            </w:tcMar>
          </w:tcPr>
          <w:p w14:paraId="47C376DA"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1 Definir 12+6 países para participar en próximo </w:t>
            </w:r>
            <w:proofErr w:type="spellStart"/>
            <w:r w:rsidRPr="00C176B7">
              <w:rPr>
                <w:rFonts w:asciiTheme="minorHAnsi" w:hAnsiTheme="minorHAnsi" w:cstheme="minorHAnsi"/>
                <w:i/>
                <w:iCs/>
              </w:rPr>
              <w:t>interlaboratorio</w:t>
            </w:r>
            <w:proofErr w:type="spellEnd"/>
            <w:r w:rsidRPr="00C176B7">
              <w:rPr>
                <w:rFonts w:asciiTheme="minorHAnsi" w:hAnsiTheme="minorHAnsi" w:cstheme="minorHAnsi"/>
                <w:i/>
                <w:iCs/>
              </w:rPr>
              <w:t xml:space="preserve"> RESUDIA (2023-2024)</w:t>
            </w:r>
          </w:p>
          <w:p w14:paraId="30B368F4"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N Serología y NPCR RT</w:t>
            </w:r>
          </w:p>
          <w:p w14:paraId="6DCE37B9" w14:textId="77777777" w:rsidR="005D4499" w:rsidRPr="00C176B7" w:rsidRDefault="005D4499" w:rsidP="005D4499">
            <w:pPr>
              <w:numPr>
                <w:ilvl w:val="0"/>
                <w:numId w:val="28"/>
              </w:numPr>
              <w:spacing w:after="200" w:line="276" w:lineRule="auto"/>
              <w:rPr>
                <w:rFonts w:asciiTheme="minorHAnsi" w:hAnsiTheme="minorHAnsi" w:cstheme="minorHAnsi"/>
                <w:i/>
                <w:iCs/>
              </w:rPr>
            </w:pPr>
            <w:r w:rsidRPr="00C176B7">
              <w:rPr>
                <w:rFonts w:asciiTheme="minorHAnsi" w:hAnsiTheme="minorHAnsi" w:cstheme="minorHAnsi"/>
                <w:i/>
                <w:iCs/>
              </w:rPr>
              <w:t>El Salvador</w:t>
            </w:r>
          </w:p>
          <w:p w14:paraId="1B3CA14E" w14:textId="77777777" w:rsidR="005D4499" w:rsidRPr="00C176B7" w:rsidRDefault="005D4499" w:rsidP="005D4499">
            <w:pPr>
              <w:numPr>
                <w:ilvl w:val="0"/>
                <w:numId w:val="28"/>
              </w:numPr>
              <w:spacing w:after="200" w:line="276" w:lineRule="auto"/>
              <w:rPr>
                <w:rFonts w:asciiTheme="minorHAnsi" w:hAnsiTheme="minorHAnsi" w:cstheme="minorHAnsi"/>
                <w:i/>
                <w:iCs/>
              </w:rPr>
            </w:pPr>
            <w:r w:rsidRPr="00C176B7">
              <w:rPr>
                <w:rFonts w:asciiTheme="minorHAnsi" w:hAnsiTheme="minorHAnsi" w:cstheme="minorHAnsi"/>
                <w:i/>
                <w:iCs/>
              </w:rPr>
              <w:t>Honduras</w:t>
            </w:r>
          </w:p>
          <w:p w14:paraId="0004F2CC" w14:textId="77777777" w:rsidR="005D4499" w:rsidRPr="00C176B7" w:rsidRDefault="005D4499" w:rsidP="005D4499">
            <w:pPr>
              <w:numPr>
                <w:ilvl w:val="0"/>
                <w:numId w:val="28"/>
              </w:numPr>
              <w:spacing w:after="200" w:line="276" w:lineRule="auto"/>
              <w:rPr>
                <w:rFonts w:asciiTheme="minorHAnsi" w:hAnsiTheme="minorHAnsi" w:cstheme="minorHAnsi"/>
                <w:i/>
                <w:iCs/>
              </w:rPr>
            </w:pPr>
            <w:r w:rsidRPr="00C176B7">
              <w:rPr>
                <w:rFonts w:asciiTheme="minorHAnsi" w:hAnsiTheme="minorHAnsi" w:cstheme="minorHAnsi"/>
                <w:i/>
                <w:iCs/>
              </w:rPr>
              <w:t>Cuba</w:t>
            </w:r>
          </w:p>
          <w:p w14:paraId="58E33E32" w14:textId="77777777" w:rsidR="005D4499" w:rsidRPr="00C176B7" w:rsidRDefault="005D4499" w:rsidP="005D4499">
            <w:pPr>
              <w:numPr>
                <w:ilvl w:val="0"/>
                <w:numId w:val="28"/>
              </w:numPr>
              <w:spacing w:after="200" w:line="276" w:lineRule="auto"/>
              <w:rPr>
                <w:rFonts w:asciiTheme="minorHAnsi" w:hAnsiTheme="minorHAnsi" w:cstheme="minorHAnsi"/>
                <w:i/>
                <w:iCs/>
              </w:rPr>
            </w:pPr>
            <w:r w:rsidRPr="00C176B7">
              <w:rPr>
                <w:rFonts w:asciiTheme="minorHAnsi" w:hAnsiTheme="minorHAnsi" w:cstheme="minorHAnsi"/>
                <w:i/>
                <w:iCs/>
              </w:rPr>
              <w:t>Guatemala (Serología)</w:t>
            </w:r>
          </w:p>
          <w:p w14:paraId="20D5E5F3" w14:textId="77777777" w:rsidR="005D4499" w:rsidRPr="00C176B7" w:rsidRDefault="005D4499" w:rsidP="005D4499">
            <w:pPr>
              <w:numPr>
                <w:ilvl w:val="0"/>
                <w:numId w:val="28"/>
              </w:numPr>
              <w:spacing w:after="200" w:line="276" w:lineRule="auto"/>
              <w:rPr>
                <w:rFonts w:asciiTheme="minorHAnsi" w:hAnsiTheme="minorHAnsi" w:cstheme="minorHAnsi"/>
                <w:i/>
                <w:iCs/>
              </w:rPr>
            </w:pPr>
            <w:r w:rsidRPr="00C176B7">
              <w:rPr>
                <w:rFonts w:asciiTheme="minorHAnsi" w:hAnsiTheme="minorHAnsi" w:cstheme="minorHAnsi"/>
                <w:i/>
                <w:iCs/>
              </w:rPr>
              <w:t>Nicaragua</w:t>
            </w:r>
          </w:p>
          <w:p w14:paraId="48E35E30" w14:textId="77777777" w:rsidR="005D4499" w:rsidRPr="00C176B7" w:rsidRDefault="005D4499" w:rsidP="005D4499">
            <w:pPr>
              <w:numPr>
                <w:ilvl w:val="0"/>
                <w:numId w:val="28"/>
              </w:numPr>
              <w:spacing w:after="200" w:line="276" w:lineRule="auto"/>
              <w:rPr>
                <w:rFonts w:asciiTheme="minorHAnsi" w:hAnsiTheme="minorHAnsi" w:cstheme="minorHAnsi"/>
                <w:i/>
                <w:iCs/>
              </w:rPr>
            </w:pPr>
            <w:r w:rsidRPr="00C176B7">
              <w:rPr>
                <w:rFonts w:asciiTheme="minorHAnsi" w:hAnsiTheme="minorHAnsi" w:cstheme="minorHAnsi"/>
                <w:i/>
                <w:iCs/>
              </w:rPr>
              <w:t>Panamá</w:t>
            </w:r>
          </w:p>
          <w:p w14:paraId="55A13925" w14:textId="77777777" w:rsidR="005D4499" w:rsidRPr="00C176B7" w:rsidRDefault="005D4499" w:rsidP="0037026C">
            <w:pPr>
              <w:spacing w:after="200" w:line="276" w:lineRule="auto"/>
              <w:rPr>
                <w:rFonts w:asciiTheme="minorHAnsi" w:hAnsiTheme="minorHAnsi" w:cstheme="minorHAnsi"/>
                <w:i/>
                <w:iCs/>
              </w:rPr>
            </w:pPr>
          </w:p>
        </w:tc>
        <w:tc>
          <w:tcPr>
            <w:tcW w:w="4185" w:type="dxa"/>
            <w:shd w:val="clear" w:color="auto" w:fill="auto"/>
            <w:tcMar>
              <w:top w:w="72" w:type="dxa"/>
              <w:left w:w="144" w:type="dxa"/>
              <w:bottom w:w="72" w:type="dxa"/>
              <w:right w:w="144" w:type="dxa"/>
            </w:tcMar>
          </w:tcPr>
          <w:p w14:paraId="251A14E3"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1. Centralizar en Brasil el envío de material de referencia del USDA para </w:t>
            </w:r>
            <w:proofErr w:type="spellStart"/>
            <w:r w:rsidRPr="00C176B7">
              <w:rPr>
                <w:rFonts w:asciiTheme="minorHAnsi" w:hAnsiTheme="minorHAnsi" w:cstheme="minorHAnsi"/>
                <w:i/>
                <w:iCs/>
              </w:rPr>
              <w:t>interlaboratorio</w:t>
            </w:r>
            <w:proofErr w:type="spellEnd"/>
            <w:r w:rsidRPr="00C176B7">
              <w:rPr>
                <w:rFonts w:asciiTheme="minorHAnsi" w:hAnsiTheme="minorHAnsi" w:cstheme="minorHAnsi"/>
                <w:i/>
                <w:iCs/>
              </w:rPr>
              <w:t xml:space="preserve"> del resto de países</w:t>
            </w:r>
          </w:p>
          <w:p w14:paraId="74A01723"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2. Curso regional en PCR de muestra a PCR RT- bioseguridad</w:t>
            </w:r>
          </w:p>
          <w:p w14:paraId="3CA48F47" w14:textId="77777777" w:rsidR="005D4499" w:rsidRPr="00C176B7" w:rsidRDefault="005D4499" w:rsidP="0037026C">
            <w:pPr>
              <w:spacing w:after="120"/>
              <w:jc w:val="both"/>
              <w:rPr>
                <w:rFonts w:asciiTheme="minorHAnsi" w:hAnsiTheme="minorHAnsi" w:cstheme="minorHAnsi"/>
                <w:i/>
                <w:iCs/>
              </w:rPr>
            </w:pPr>
            <w:r w:rsidRPr="00C176B7">
              <w:rPr>
                <w:rFonts w:asciiTheme="minorHAnsi" w:hAnsiTheme="minorHAnsi" w:cstheme="minorHAnsi"/>
                <w:i/>
                <w:iCs/>
              </w:rPr>
              <w:t>3. Regional Training Course on Diagnostic Techniques for Avian Influenza and Newcastle Disease, Q2/2023</w:t>
            </w:r>
          </w:p>
        </w:tc>
        <w:tc>
          <w:tcPr>
            <w:tcW w:w="3540" w:type="dxa"/>
            <w:shd w:val="clear" w:color="auto" w:fill="auto"/>
            <w:tcMar>
              <w:top w:w="72" w:type="dxa"/>
              <w:left w:w="144" w:type="dxa"/>
              <w:bottom w:w="72" w:type="dxa"/>
              <w:right w:w="144" w:type="dxa"/>
            </w:tcMar>
          </w:tcPr>
          <w:p w14:paraId="1019707C" w14:textId="77777777" w:rsidR="005D4499" w:rsidRPr="00C176B7" w:rsidRDefault="005D4499" w:rsidP="005D4499">
            <w:pPr>
              <w:numPr>
                <w:ilvl w:val="0"/>
                <w:numId w:val="29"/>
              </w:numPr>
              <w:spacing w:after="200" w:line="276" w:lineRule="auto"/>
              <w:rPr>
                <w:rFonts w:asciiTheme="minorHAnsi" w:hAnsiTheme="minorHAnsi" w:cstheme="minorHAnsi"/>
                <w:i/>
                <w:iCs/>
              </w:rPr>
            </w:pPr>
            <w:r w:rsidRPr="00C176B7">
              <w:rPr>
                <w:rFonts w:asciiTheme="minorHAnsi" w:hAnsiTheme="minorHAnsi" w:cstheme="minorHAnsi"/>
                <w:i/>
                <w:iCs/>
              </w:rPr>
              <w:t xml:space="preserve">Curso regional de preparación de material de referencia secundario y adquisición de material de referencia ¿Validación de PCR con Dr Axel </w:t>
            </w:r>
            <w:proofErr w:type="spellStart"/>
            <w:proofErr w:type="gramStart"/>
            <w:r w:rsidRPr="00C176B7">
              <w:rPr>
                <w:rFonts w:asciiTheme="minorHAnsi" w:hAnsiTheme="minorHAnsi" w:cstheme="minorHAnsi"/>
                <w:i/>
                <w:iCs/>
              </w:rPr>
              <w:t>Colling</w:t>
            </w:r>
            <w:proofErr w:type="spellEnd"/>
            <w:r w:rsidRPr="00C176B7">
              <w:rPr>
                <w:rFonts w:asciiTheme="minorHAnsi" w:hAnsiTheme="minorHAnsi" w:cstheme="minorHAnsi"/>
                <w:i/>
                <w:iCs/>
              </w:rPr>
              <w:t xml:space="preserve"> ?</w:t>
            </w:r>
            <w:proofErr w:type="gramEnd"/>
            <w:r w:rsidRPr="00C176B7">
              <w:rPr>
                <w:rFonts w:asciiTheme="minorHAnsi" w:hAnsiTheme="minorHAnsi" w:cstheme="minorHAnsi"/>
                <w:i/>
                <w:iCs/>
              </w:rPr>
              <w:t xml:space="preserve"> + RESUDIA</w:t>
            </w:r>
          </w:p>
        </w:tc>
        <w:tc>
          <w:tcPr>
            <w:tcW w:w="2970" w:type="dxa"/>
            <w:shd w:val="clear" w:color="auto" w:fill="auto"/>
            <w:tcMar>
              <w:top w:w="72" w:type="dxa"/>
              <w:left w:w="144" w:type="dxa"/>
              <w:bottom w:w="72" w:type="dxa"/>
              <w:right w:w="144" w:type="dxa"/>
            </w:tcMar>
          </w:tcPr>
          <w:p w14:paraId="3AFD08C8" w14:textId="77777777" w:rsidR="005D4499" w:rsidRPr="00C176B7" w:rsidRDefault="005D4499" w:rsidP="005D4499">
            <w:pPr>
              <w:numPr>
                <w:ilvl w:val="0"/>
                <w:numId w:val="29"/>
              </w:numPr>
              <w:spacing w:after="200" w:line="276" w:lineRule="auto"/>
              <w:rPr>
                <w:rFonts w:asciiTheme="minorHAnsi" w:hAnsiTheme="minorHAnsi" w:cstheme="minorHAnsi"/>
                <w:i/>
                <w:iCs/>
              </w:rPr>
            </w:pPr>
            <w:r w:rsidRPr="00C176B7">
              <w:rPr>
                <w:rFonts w:asciiTheme="minorHAnsi" w:hAnsiTheme="minorHAnsi" w:cstheme="minorHAnsi"/>
                <w:i/>
                <w:iCs/>
              </w:rPr>
              <w:t>Documento de referencia dicotómica y contactos</w:t>
            </w:r>
          </w:p>
        </w:tc>
      </w:tr>
    </w:tbl>
    <w:p w14:paraId="6D985E5B" w14:textId="77777777" w:rsidR="005D4499" w:rsidRPr="00C176B7" w:rsidRDefault="005D4499" w:rsidP="005D4499">
      <w:pPr>
        <w:spacing w:after="200" w:line="276" w:lineRule="auto"/>
        <w:jc w:val="center"/>
        <w:rPr>
          <w:rFonts w:asciiTheme="minorHAnsi" w:hAnsiTheme="minorHAnsi" w:cstheme="minorHAnsi"/>
          <w:i/>
          <w:iCs/>
        </w:rPr>
      </w:pPr>
      <w:r w:rsidRPr="00C176B7">
        <w:rPr>
          <w:rFonts w:asciiTheme="minorHAnsi" w:hAnsiTheme="minorHAnsi" w:cstheme="minorHAnsi"/>
          <w:i/>
          <w:iCs/>
        </w:rPr>
        <w:br w:type="page"/>
      </w:r>
      <w:r w:rsidRPr="00C176B7">
        <w:rPr>
          <w:rFonts w:asciiTheme="minorHAnsi" w:hAnsiTheme="minorHAnsi" w:cstheme="minorHAnsi"/>
          <w:i/>
          <w:iCs/>
        </w:rPr>
        <w:lastRenderedPageBreak/>
        <w:t>HOJA DE RUTA PARA FIEBRE PORCINA CLÁSICA</w:t>
      </w:r>
    </w:p>
    <w:tbl>
      <w:tblPr>
        <w:tblW w:w="1467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819"/>
        <w:gridCol w:w="4973"/>
        <w:gridCol w:w="3764"/>
        <w:gridCol w:w="3117"/>
      </w:tblGrid>
      <w:tr w:rsidR="005D4499" w:rsidRPr="00C176B7" w14:paraId="3D779E49" w14:textId="77777777" w:rsidTr="0037026C">
        <w:trPr>
          <w:trHeight w:val="533"/>
        </w:trPr>
        <w:tc>
          <w:tcPr>
            <w:tcW w:w="2819" w:type="dxa"/>
            <w:shd w:val="clear" w:color="auto" w:fill="D9D9D9"/>
            <w:tcMar>
              <w:top w:w="72" w:type="dxa"/>
              <w:left w:w="144" w:type="dxa"/>
              <w:bottom w:w="72" w:type="dxa"/>
              <w:right w:w="144" w:type="dxa"/>
            </w:tcMar>
          </w:tcPr>
          <w:p w14:paraId="0968C239"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2022</w:t>
            </w:r>
          </w:p>
          <w:p w14:paraId="12EFAD3F"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Línea Base</w:t>
            </w:r>
          </w:p>
        </w:tc>
        <w:tc>
          <w:tcPr>
            <w:tcW w:w="4973" w:type="dxa"/>
            <w:shd w:val="clear" w:color="auto" w:fill="D9D9D9"/>
            <w:tcMar>
              <w:top w:w="72" w:type="dxa"/>
              <w:left w:w="144" w:type="dxa"/>
              <w:bottom w:w="72" w:type="dxa"/>
              <w:right w:w="144" w:type="dxa"/>
            </w:tcMar>
          </w:tcPr>
          <w:p w14:paraId="0FD607A2"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2023</w:t>
            </w:r>
          </w:p>
          <w:p w14:paraId="20EF78BE"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Capacitación</w:t>
            </w:r>
          </w:p>
        </w:tc>
        <w:tc>
          <w:tcPr>
            <w:tcW w:w="3764" w:type="dxa"/>
            <w:shd w:val="clear" w:color="auto" w:fill="D9D9D9"/>
            <w:tcMar>
              <w:top w:w="72" w:type="dxa"/>
              <w:left w:w="144" w:type="dxa"/>
              <w:bottom w:w="72" w:type="dxa"/>
              <w:right w:w="144" w:type="dxa"/>
            </w:tcMar>
          </w:tcPr>
          <w:p w14:paraId="1DF7CEEB"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2024</w:t>
            </w:r>
          </w:p>
        </w:tc>
        <w:tc>
          <w:tcPr>
            <w:tcW w:w="3117" w:type="dxa"/>
            <w:shd w:val="clear" w:color="auto" w:fill="D9D9D9"/>
            <w:tcMar>
              <w:top w:w="72" w:type="dxa"/>
              <w:left w:w="144" w:type="dxa"/>
              <w:bottom w:w="72" w:type="dxa"/>
              <w:right w:w="144" w:type="dxa"/>
            </w:tcMar>
          </w:tcPr>
          <w:p w14:paraId="46C9C232"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2025</w:t>
            </w:r>
          </w:p>
          <w:p w14:paraId="452BD42D"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Productos</w:t>
            </w:r>
          </w:p>
        </w:tc>
      </w:tr>
      <w:tr w:rsidR="005D4499" w:rsidRPr="00C176B7" w14:paraId="48E5A0F3" w14:textId="77777777" w:rsidTr="0037026C">
        <w:trPr>
          <w:trHeight w:val="533"/>
        </w:trPr>
        <w:tc>
          <w:tcPr>
            <w:tcW w:w="2819" w:type="dxa"/>
            <w:shd w:val="clear" w:color="auto" w:fill="auto"/>
            <w:tcMar>
              <w:top w:w="72" w:type="dxa"/>
              <w:left w:w="144" w:type="dxa"/>
              <w:bottom w:w="72" w:type="dxa"/>
              <w:right w:w="144" w:type="dxa"/>
            </w:tcMar>
          </w:tcPr>
          <w:p w14:paraId="31002B7D"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1. Establecer necesidades que no sean cubiertas por otras agencias </w:t>
            </w:r>
          </w:p>
        </w:tc>
        <w:tc>
          <w:tcPr>
            <w:tcW w:w="4973" w:type="dxa"/>
            <w:shd w:val="clear" w:color="auto" w:fill="auto"/>
            <w:tcMar>
              <w:top w:w="72" w:type="dxa"/>
              <w:left w:w="144" w:type="dxa"/>
              <w:bottom w:w="72" w:type="dxa"/>
              <w:right w:w="144" w:type="dxa"/>
            </w:tcMar>
          </w:tcPr>
          <w:p w14:paraId="6E91337F" w14:textId="77777777" w:rsidR="005D4499" w:rsidRPr="00C176B7" w:rsidRDefault="005D4499" w:rsidP="005D4499">
            <w:pPr>
              <w:numPr>
                <w:ilvl w:val="0"/>
                <w:numId w:val="30"/>
              </w:numPr>
              <w:spacing w:after="200" w:line="276" w:lineRule="auto"/>
              <w:rPr>
                <w:rFonts w:asciiTheme="minorHAnsi" w:hAnsiTheme="minorHAnsi" w:cstheme="minorHAnsi"/>
                <w:i/>
                <w:iCs/>
              </w:rPr>
            </w:pPr>
            <w:r w:rsidRPr="00C176B7">
              <w:rPr>
                <w:rFonts w:asciiTheme="minorHAnsi" w:hAnsiTheme="minorHAnsi" w:cstheme="minorHAnsi"/>
                <w:i/>
                <w:iCs/>
              </w:rPr>
              <w:t>Comprar ARN de referencia para validaciones</w:t>
            </w:r>
          </w:p>
          <w:p w14:paraId="53718E37" w14:textId="77777777" w:rsidR="005D4499" w:rsidRPr="00C176B7" w:rsidRDefault="005D4499" w:rsidP="005D4499">
            <w:pPr>
              <w:numPr>
                <w:ilvl w:val="0"/>
                <w:numId w:val="30"/>
              </w:numPr>
              <w:spacing w:after="200" w:line="276" w:lineRule="auto"/>
              <w:rPr>
                <w:rFonts w:asciiTheme="minorHAnsi" w:hAnsiTheme="minorHAnsi" w:cstheme="minorHAnsi"/>
                <w:i/>
                <w:iCs/>
              </w:rPr>
            </w:pPr>
            <w:r w:rsidRPr="00C176B7">
              <w:rPr>
                <w:rFonts w:asciiTheme="minorHAnsi" w:hAnsiTheme="minorHAnsi" w:cstheme="minorHAnsi"/>
                <w:i/>
                <w:iCs/>
              </w:rPr>
              <w:t>República Dominicana material + inactivado</w:t>
            </w:r>
          </w:p>
          <w:p w14:paraId="4669B038" w14:textId="77777777" w:rsidR="005D4499" w:rsidRPr="00C176B7" w:rsidRDefault="005D4499" w:rsidP="005D4499">
            <w:pPr>
              <w:numPr>
                <w:ilvl w:val="0"/>
                <w:numId w:val="30"/>
              </w:numPr>
              <w:spacing w:after="200" w:line="276" w:lineRule="auto"/>
              <w:rPr>
                <w:rFonts w:asciiTheme="minorHAnsi" w:hAnsiTheme="minorHAnsi" w:cstheme="minorHAnsi"/>
                <w:i/>
                <w:iCs/>
              </w:rPr>
            </w:pPr>
            <w:r w:rsidRPr="00C176B7">
              <w:rPr>
                <w:rFonts w:asciiTheme="minorHAnsi" w:hAnsiTheme="minorHAnsi" w:cstheme="minorHAnsi"/>
                <w:i/>
                <w:iCs/>
              </w:rPr>
              <w:t xml:space="preserve">Regional Training Course on Biosafety Measures in the Handling of Priority Animal Pathogens, Q3/2023 - </w:t>
            </w:r>
            <w:proofErr w:type="spellStart"/>
            <w:r w:rsidRPr="00C176B7">
              <w:rPr>
                <w:rFonts w:asciiTheme="minorHAnsi" w:hAnsiTheme="minorHAnsi" w:cstheme="minorHAnsi"/>
                <w:i/>
                <w:iCs/>
              </w:rPr>
              <w:t>Brasil</w:t>
            </w:r>
            <w:proofErr w:type="spellEnd"/>
          </w:p>
        </w:tc>
        <w:tc>
          <w:tcPr>
            <w:tcW w:w="3764" w:type="dxa"/>
            <w:shd w:val="clear" w:color="auto" w:fill="auto"/>
            <w:tcMar>
              <w:top w:w="72" w:type="dxa"/>
              <w:left w:w="144" w:type="dxa"/>
              <w:bottom w:w="72" w:type="dxa"/>
              <w:right w:w="144" w:type="dxa"/>
            </w:tcMar>
          </w:tcPr>
          <w:p w14:paraId="5F9A1ED2" w14:textId="77777777" w:rsidR="005D4499" w:rsidRPr="00C176B7" w:rsidRDefault="005D4499" w:rsidP="005D4499">
            <w:pPr>
              <w:numPr>
                <w:ilvl w:val="0"/>
                <w:numId w:val="30"/>
              </w:numPr>
              <w:spacing w:after="200" w:line="276" w:lineRule="auto"/>
              <w:rPr>
                <w:rFonts w:asciiTheme="minorHAnsi" w:hAnsiTheme="minorHAnsi" w:cstheme="minorHAnsi"/>
                <w:i/>
                <w:iCs/>
              </w:rPr>
            </w:pPr>
            <w:r w:rsidRPr="00C176B7">
              <w:rPr>
                <w:rFonts w:asciiTheme="minorHAnsi" w:hAnsiTheme="minorHAnsi" w:cstheme="minorHAnsi"/>
                <w:i/>
                <w:iCs/>
              </w:rPr>
              <w:t>Homologación de técnicas serológicas y PCR pendiente</w:t>
            </w:r>
          </w:p>
        </w:tc>
        <w:tc>
          <w:tcPr>
            <w:tcW w:w="3117" w:type="dxa"/>
            <w:shd w:val="clear" w:color="auto" w:fill="auto"/>
            <w:tcMar>
              <w:top w:w="72" w:type="dxa"/>
              <w:left w:w="144" w:type="dxa"/>
              <w:bottom w:w="72" w:type="dxa"/>
              <w:right w:w="144" w:type="dxa"/>
            </w:tcMar>
          </w:tcPr>
          <w:p w14:paraId="369D4D42" w14:textId="77777777" w:rsidR="005D4499" w:rsidRPr="00C176B7" w:rsidRDefault="005D4499" w:rsidP="005D4499">
            <w:pPr>
              <w:numPr>
                <w:ilvl w:val="0"/>
                <w:numId w:val="30"/>
              </w:numPr>
              <w:spacing w:after="200" w:line="276" w:lineRule="auto"/>
              <w:rPr>
                <w:rFonts w:asciiTheme="minorHAnsi" w:hAnsiTheme="minorHAnsi" w:cstheme="minorHAnsi"/>
                <w:i/>
                <w:iCs/>
              </w:rPr>
            </w:pPr>
            <w:r w:rsidRPr="00C176B7">
              <w:rPr>
                <w:rFonts w:asciiTheme="minorHAnsi" w:hAnsiTheme="minorHAnsi" w:cstheme="minorHAnsi"/>
                <w:i/>
                <w:iCs/>
              </w:rPr>
              <w:t>Documento de referencia dicotómica y contactos</w:t>
            </w:r>
          </w:p>
          <w:p w14:paraId="4BA9B731" w14:textId="77777777" w:rsidR="005D4499" w:rsidRPr="00C176B7" w:rsidRDefault="005D4499" w:rsidP="005D4499">
            <w:pPr>
              <w:numPr>
                <w:ilvl w:val="0"/>
                <w:numId w:val="30"/>
              </w:numPr>
              <w:spacing w:after="200" w:line="276" w:lineRule="auto"/>
              <w:rPr>
                <w:rFonts w:asciiTheme="minorHAnsi" w:hAnsiTheme="minorHAnsi" w:cstheme="minorHAnsi"/>
                <w:i/>
                <w:iCs/>
              </w:rPr>
            </w:pPr>
            <w:r w:rsidRPr="00C176B7">
              <w:rPr>
                <w:rFonts w:asciiTheme="minorHAnsi" w:hAnsiTheme="minorHAnsi" w:cstheme="minorHAnsi"/>
                <w:i/>
                <w:iCs/>
              </w:rPr>
              <w:t>Validaciones</w:t>
            </w:r>
          </w:p>
        </w:tc>
      </w:tr>
    </w:tbl>
    <w:p w14:paraId="2C5C756D" w14:textId="77777777" w:rsidR="005D4499" w:rsidRPr="00C176B7" w:rsidRDefault="005D4499" w:rsidP="005D4499">
      <w:pPr>
        <w:spacing w:after="200" w:line="276" w:lineRule="auto"/>
        <w:rPr>
          <w:rFonts w:asciiTheme="minorHAnsi" w:hAnsiTheme="minorHAnsi" w:cstheme="minorHAnsi"/>
          <w:i/>
          <w:iCs/>
        </w:rPr>
      </w:pPr>
      <w:r w:rsidRPr="00C176B7">
        <w:rPr>
          <w:rFonts w:asciiTheme="minorHAnsi" w:hAnsiTheme="minorHAnsi" w:cstheme="minorHAnsi"/>
          <w:i/>
          <w:iCs/>
        </w:rPr>
        <w:br w:type="page"/>
      </w:r>
    </w:p>
    <w:p w14:paraId="7211A6B1" w14:textId="77777777" w:rsidR="005D4499" w:rsidRPr="00C176B7" w:rsidRDefault="005D4499" w:rsidP="005D4499">
      <w:pPr>
        <w:spacing w:after="200" w:line="276" w:lineRule="auto"/>
        <w:rPr>
          <w:rFonts w:asciiTheme="minorHAnsi" w:hAnsiTheme="minorHAnsi" w:cstheme="minorHAnsi"/>
          <w:i/>
          <w:iCs/>
        </w:rPr>
      </w:pPr>
    </w:p>
    <w:p w14:paraId="2A34DB2C" w14:textId="77777777" w:rsidR="005D4499" w:rsidRPr="00C176B7" w:rsidRDefault="005D4499" w:rsidP="005D4499">
      <w:pPr>
        <w:spacing w:after="200" w:line="276" w:lineRule="auto"/>
        <w:jc w:val="center"/>
        <w:rPr>
          <w:rFonts w:asciiTheme="minorHAnsi" w:hAnsiTheme="minorHAnsi" w:cstheme="minorHAnsi"/>
          <w:i/>
          <w:iCs/>
        </w:rPr>
      </w:pPr>
      <w:r w:rsidRPr="00C176B7">
        <w:rPr>
          <w:rFonts w:asciiTheme="minorHAnsi" w:hAnsiTheme="minorHAnsi" w:cstheme="minorHAnsi"/>
          <w:i/>
          <w:iCs/>
        </w:rPr>
        <w:t>HOJA DE RUTA PARA FIEBRE PORCINA AFRICANA</w:t>
      </w:r>
    </w:p>
    <w:p w14:paraId="48C8FF06" w14:textId="77777777" w:rsidR="005D4499" w:rsidRPr="00C176B7" w:rsidRDefault="005D4499" w:rsidP="005D4499">
      <w:pPr>
        <w:spacing w:after="200" w:line="276" w:lineRule="auto"/>
        <w:jc w:val="center"/>
        <w:rPr>
          <w:rFonts w:asciiTheme="minorHAnsi" w:hAnsiTheme="minorHAnsi" w:cstheme="minorHAnsi"/>
          <w:i/>
          <w:iCs/>
        </w:rPr>
      </w:pPr>
    </w:p>
    <w:tbl>
      <w:tblPr>
        <w:tblW w:w="1366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626"/>
        <w:gridCol w:w="4632"/>
        <w:gridCol w:w="3507"/>
        <w:gridCol w:w="2903"/>
      </w:tblGrid>
      <w:tr w:rsidR="005D4499" w:rsidRPr="00C176B7" w14:paraId="5676D84B" w14:textId="77777777" w:rsidTr="0037026C">
        <w:trPr>
          <w:trHeight w:val="501"/>
        </w:trPr>
        <w:tc>
          <w:tcPr>
            <w:tcW w:w="2626" w:type="dxa"/>
            <w:shd w:val="clear" w:color="auto" w:fill="D9D9D9"/>
            <w:tcMar>
              <w:top w:w="72" w:type="dxa"/>
              <w:left w:w="144" w:type="dxa"/>
              <w:bottom w:w="72" w:type="dxa"/>
              <w:right w:w="144" w:type="dxa"/>
            </w:tcMar>
          </w:tcPr>
          <w:p w14:paraId="61EC736D"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2022</w:t>
            </w:r>
          </w:p>
          <w:p w14:paraId="47150C2A"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Línea Base</w:t>
            </w:r>
          </w:p>
        </w:tc>
        <w:tc>
          <w:tcPr>
            <w:tcW w:w="4632" w:type="dxa"/>
            <w:shd w:val="clear" w:color="auto" w:fill="D9D9D9"/>
            <w:tcMar>
              <w:top w:w="72" w:type="dxa"/>
              <w:left w:w="144" w:type="dxa"/>
              <w:bottom w:w="72" w:type="dxa"/>
              <w:right w:w="144" w:type="dxa"/>
            </w:tcMar>
          </w:tcPr>
          <w:p w14:paraId="0D8092DC"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2023</w:t>
            </w:r>
          </w:p>
          <w:p w14:paraId="188EAF1B"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Capacitación</w:t>
            </w:r>
          </w:p>
        </w:tc>
        <w:tc>
          <w:tcPr>
            <w:tcW w:w="3507" w:type="dxa"/>
            <w:shd w:val="clear" w:color="auto" w:fill="D9D9D9"/>
            <w:tcMar>
              <w:top w:w="72" w:type="dxa"/>
              <w:left w:w="144" w:type="dxa"/>
              <w:bottom w:w="72" w:type="dxa"/>
              <w:right w:w="144" w:type="dxa"/>
            </w:tcMar>
          </w:tcPr>
          <w:p w14:paraId="34E06697"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2024</w:t>
            </w:r>
          </w:p>
          <w:p w14:paraId="1FCC8925" w14:textId="77777777" w:rsidR="005D4499" w:rsidRPr="00C176B7" w:rsidRDefault="005D4499" w:rsidP="0037026C">
            <w:pPr>
              <w:spacing w:after="200" w:line="276" w:lineRule="auto"/>
              <w:jc w:val="center"/>
              <w:rPr>
                <w:rFonts w:asciiTheme="minorHAnsi" w:hAnsiTheme="minorHAnsi" w:cstheme="minorHAnsi"/>
                <w:i/>
                <w:iCs/>
              </w:rPr>
            </w:pPr>
          </w:p>
        </w:tc>
        <w:tc>
          <w:tcPr>
            <w:tcW w:w="2903" w:type="dxa"/>
            <w:shd w:val="clear" w:color="auto" w:fill="D9D9D9"/>
            <w:tcMar>
              <w:top w:w="72" w:type="dxa"/>
              <w:left w:w="144" w:type="dxa"/>
              <w:bottom w:w="72" w:type="dxa"/>
              <w:right w:w="144" w:type="dxa"/>
            </w:tcMar>
          </w:tcPr>
          <w:p w14:paraId="04B62590"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2025</w:t>
            </w:r>
          </w:p>
          <w:p w14:paraId="5ACBC5F9" w14:textId="77777777" w:rsidR="005D4499" w:rsidRPr="00C176B7" w:rsidRDefault="005D4499" w:rsidP="0037026C">
            <w:pPr>
              <w:spacing w:after="200" w:line="276" w:lineRule="auto"/>
              <w:jc w:val="center"/>
              <w:rPr>
                <w:rFonts w:asciiTheme="minorHAnsi" w:hAnsiTheme="minorHAnsi" w:cstheme="minorHAnsi"/>
                <w:i/>
                <w:iCs/>
              </w:rPr>
            </w:pPr>
            <w:r w:rsidRPr="00C176B7">
              <w:rPr>
                <w:rFonts w:asciiTheme="minorHAnsi" w:hAnsiTheme="minorHAnsi" w:cstheme="minorHAnsi"/>
                <w:i/>
                <w:iCs/>
              </w:rPr>
              <w:t>Productos</w:t>
            </w:r>
          </w:p>
        </w:tc>
      </w:tr>
      <w:tr w:rsidR="005D4499" w:rsidRPr="00C176B7" w14:paraId="48A0771E" w14:textId="77777777" w:rsidTr="0037026C">
        <w:trPr>
          <w:trHeight w:val="501"/>
        </w:trPr>
        <w:tc>
          <w:tcPr>
            <w:tcW w:w="2626" w:type="dxa"/>
            <w:shd w:val="clear" w:color="auto" w:fill="auto"/>
            <w:tcMar>
              <w:top w:w="72" w:type="dxa"/>
              <w:left w:w="144" w:type="dxa"/>
              <w:bottom w:w="72" w:type="dxa"/>
              <w:right w:w="144" w:type="dxa"/>
            </w:tcMar>
          </w:tcPr>
          <w:p w14:paraId="2854923C" w14:textId="77777777" w:rsidR="005D4499" w:rsidRPr="00C176B7" w:rsidRDefault="005D4499" w:rsidP="0037026C">
            <w:pPr>
              <w:spacing w:after="200" w:line="276" w:lineRule="auto"/>
              <w:rPr>
                <w:rFonts w:asciiTheme="minorHAnsi" w:hAnsiTheme="minorHAnsi" w:cstheme="minorHAnsi"/>
                <w:i/>
                <w:iCs/>
              </w:rPr>
            </w:pPr>
          </w:p>
          <w:p w14:paraId="4F7ACB3B"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 xml:space="preserve">1. Establecer necesidades que no sean cubiertas por otras agencias </w:t>
            </w:r>
          </w:p>
        </w:tc>
        <w:tc>
          <w:tcPr>
            <w:tcW w:w="4632" w:type="dxa"/>
            <w:shd w:val="clear" w:color="auto" w:fill="auto"/>
            <w:tcMar>
              <w:top w:w="72" w:type="dxa"/>
              <w:left w:w="144" w:type="dxa"/>
              <w:bottom w:w="72" w:type="dxa"/>
              <w:right w:w="144" w:type="dxa"/>
            </w:tcMar>
          </w:tcPr>
          <w:p w14:paraId="34D3828E" w14:textId="77777777" w:rsidR="005D4499" w:rsidRPr="00C176B7" w:rsidRDefault="005D4499" w:rsidP="0037026C">
            <w:pPr>
              <w:pBdr>
                <w:top w:val="nil"/>
                <w:left w:val="nil"/>
                <w:bottom w:val="nil"/>
                <w:right w:val="nil"/>
                <w:between w:val="nil"/>
              </w:pBdr>
              <w:spacing w:line="276" w:lineRule="auto"/>
              <w:rPr>
                <w:rFonts w:asciiTheme="minorHAnsi" w:hAnsiTheme="minorHAnsi" w:cstheme="minorHAnsi"/>
                <w:i/>
                <w:iCs/>
              </w:rPr>
            </w:pPr>
          </w:p>
          <w:p w14:paraId="31445F8C" w14:textId="77777777" w:rsidR="005D4499" w:rsidRPr="00C176B7" w:rsidRDefault="005D4499" w:rsidP="005D4499">
            <w:pPr>
              <w:numPr>
                <w:ilvl w:val="0"/>
                <w:numId w:val="31"/>
              </w:numPr>
              <w:pBdr>
                <w:top w:val="nil"/>
                <w:left w:val="nil"/>
                <w:bottom w:val="nil"/>
                <w:right w:val="nil"/>
                <w:between w:val="nil"/>
              </w:pBdr>
              <w:spacing w:line="276" w:lineRule="auto"/>
              <w:rPr>
                <w:rFonts w:asciiTheme="minorHAnsi" w:hAnsiTheme="minorHAnsi" w:cstheme="minorHAnsi"/>
                <w:i/>
                <w:iCs/>
              </w:rPr>
            </w:pPr>
            <w:r w:rsidRPr="00C176B7">
              <w:rPr>
                <w:rFonts w:asciiTheme="minorHAnsi" w:hAnsiTheme="minorHAnsi" w:cstheme="minorHAnsi"/>
                <w:i/>
                <w:iCs/>
              </w:rPr>
              <w:t xml:space="preserve">Complementar actividades </w:t>
            </w:r>
            <w:proofErr w:type="gramStart"/>
            <w:r w:rsidRPr="00C176B7">
              <w:rPr>
                <w:rFonts w:asciiTheme="minorHAnsi" w:hAnsiTheme="minorHAnsi" w:cstheme="minorHAnsi"/>
                <w:i/>
                <w:iCs/>
              </w:rPr>
              <w:t>de  GF</w:t>
            </w:r>
            <w:proofErr w:type="gramEnd"/>
            <w:r w:rsidRPr="00C176B7">
              <w:rPr>
                <w:rFonts w:asciiTheme="minorHAnsi" w:hAnsiTheme="minorHAnsi" w:cstheme="minorHAnsi"/>
                <w:i/>
                <w:iCs/>
              </w:rPr>
              <w:t>-TADS</w:t>
            </w:r>
          </w:p>
          <w:p w14:paraId="27124F29" w14:textId="77777777" w:rsidR="005D4499" w:rsidRPr="00C176B7" w:rsidRDefault="005D4499" w:rsidP="005D4499">
            <w:pPr>
              <w:numPr>
                <w:ilvl w:val="0"/>
                <w:numId w:val="31"/>
              </w:numPr>
              <w:pBdr>
                <w:top w:val="nil"/>
                <w:left w:val="nil"/>
                <w:bottom w:val="nil"/>
                <w:right w:val="nil"/>
                <w:between w:val="nil"/>
              </w:pBdr>
              <w:spacing w:after="200" w:line="276" w:lineRule="auto"/>
              <w:rPr>
                <w:rFonts w:asciiTheme="minorHAnsi" w:hAnsiTheme="minorHAnsi" w:cstheme="minorHAnsi"/>
                <w:i/>
                <w:iCs/>
              </w:rPr>
            </w:pPr>
            <w:r w:rsidRPr="00C176B7">
              <w:rPr>
                <w:rFonts w:asciiTheme="minorHAnsi" w:hAnsiTheme="minorHAnsi" w:cstheme="minorHAnsi"/>
                <w:i/>
                <w:iCs/>
              </w:rPr>
              <w:t>Comprar ADN de referencia para validaciones</w:t>
            </w:r>
          </w:p>
          <w:p w14:paraId="04738E72" w14:textId="77777777" w:rsidR="005D4499" w:rsidRPr="00C176B7" w:rsidRDefault="005D4499" w:rsidP="005D4499">
            <w:pPr>
              <w:numPr>
                <w:ilvl w:val="0"/>
                <w:numId w:val="31"/>
              </w:numPr>
              <w:spacing w:after="200" w:line="276" w:lineRule="auto"/>
              <w:rPr>
                <w:rFonts w:asciiTheme="minorHAnsi" w:hAnsiTheme="minorHAnsi" w:cstheme="minorHAnsi"/>
                <w:i/>
                <w:iCs/>
              </w:rPr>
            </w:pPr>
            <w:r w:rsidRPr="00C176B7">
              <w:rPr>
                <w:rFonts w:asciiTheme="minorHAnsi" w:hAnsiTheme="minorHAnsi" w:cstheme="minorHAnsi"/>
                <w:i/>
                <w:iCs/>
              </w:rPr>
              <w:t xml:space="preserve">Regional Training Course on Biosafety Measures in the Handling of Priority Animal Pathogens, Q3/2023 - </w:t>
            </w:r>
            <w:proofErr w:type="spellStart"/>
            <w:r w:rsidRPr="00C176B7">
              <w:rPr>
                <w:rFonts w:asciiTheme="minorHAnsi" w:hAnsiTheme="minorHAnsi" w:cstheme="minorHAnsi"/>
                <w:i/>
                <w:iCs/>
              </w:rPr>
              <w:t>Brasil</w:t>
            </w:r>
            <w:proofErr w:type="spellEnd"/>
          </w:p>
        </w:tc>
        <w:tc>
          <w:tcPr>
            <w:tcW w:w="3507" w:type="dxa"/>
            <w:shd w:val="clear" w:color="auto" w:fill="auto"/>
            <w:tcMar>
              <w:top w:w="72" w:type="dxa"/>
              <w:left w:w="144" w:type="dxa"/>
              <w:bottom w:w="72" w:type="dxa"/>
              <w:right w:w="144" w:type="dxa"/>
            </w:tcMar>
          </w:tcPr>
          <w:p w14:paraId="602C67E1" w14:textId="77777777" w:rsidR="005D4499" w:rsidRPr="00C176B7" w:rsidRDefault="005D4499" w:rsidP="0037026C">
            <w:pPr>
              <w:spacing w:after="200" w:line="276" w:lineRule="auto"/>
              <w:ind w:left="1440"/>
              <w:rPr>
                <w:rFonts w:asciiTheme="minorHAnsi" w:hAnsiTheme="minorHAnsi" w:cstheme="minorHAnsi"/>
                <w:i/>
                <w:iCs/>
              </w:rPr>
            </w:pPr>
          </w:p>
          <w:p w14:paraId="229A12FC" w14:textId="77777777" w:rsidR="005D4499" w:rsidRPr="00C176B7" w:rsidRDefault="005D4499" w:rsidP="005D4499">
            <w:pPr>
              <w:numPr>
                <w:ilvl w:val="0"/>
                <w:numId w:val="32"/>
              </w:numPr>
              <w:spacing w:after="200" w:line="276" w:lineRule="auto"/>
              <w:ind w:left="450"/>
              <w:rPr>
                <w:rFonts w:asciiTheme="minorHAnsi" w:hAnsiTheme="minorHAnsi" w:cstheme="minorHAnsi"/>
                <w:i/>
                <w:iCs/>
              </w:rPr>
            </w:pPr>
            <w:r w:rsidRPr="00C176B7">
              <w:rPr>
                <w:rFonts w:asciiTheme="minorHAnsi" w:hAnsiTheme="minorHAnsi" w:cstheme="minorHAnsi"/>
                <w:i/>
                <w:iCs/>
              </w:rPr>
              <w:t>Homologación de técnicas serológicas y PCR pendiente</w:t>
            </w:r>
          </w:p>
        </w:tc>
        <w:tc>
          <w:tcPr>
            <w:tcW w:w="2903" w:type="dxa"/>
            <w:shd w:val="clear" w:color="auto" w:fill="auto"/>
            <w:tcMar>
              <w:top w:w="72" w:type="dxa"/>
              <w:left w:w="144" w:type="dxa"/>
              <w:bottom w:w="72" w:type="dxa"/>
              <w:right w:w="144" w:type="dxa"/>
            </w:tcMar>
          </w:tcPr>
          <w:p w14:paraId="0BD704C6" w14:textId="77777777" w:rsidR="005D4499" w:rsidRPr="00C176B7" w:rsidRDefault="005D4499" w:rsidP="0037026C">
            <w:pPr>
              <w:spacing w:after="200" w:line="276" w:lineRule="auto"/>
              <w:rPr>
                <w:rFonts w:asciiTheme="minorHAnsi" w:hAnsiTheme="minorHAnsi" w:cstheme="minorHAnsi"/>
                <w:i/>
                <w:iCs/>
              </w:rPr>
            </w:pPr>
          </w:p>
          <w:p w14:paraId="52DECE62" w14:textId="77777777" w:rsidR="005D4499" w:rsidRPr="00C176B7" w:rsidRDefault="005D4499" w:rsidP="0037026C">
            <w:pPr>
              <w:spacing w:after="200" w:line="276" w:lineRule="auto"/>
              <w:rPr>
                <w:rFonts w:asciiTheme="minorHAnsi" w:hAnsiTheme="minorHAnsi" w:cstheme="minorHAnsi"/>
                <w:i/>
                <w:iCs/>
              </w:rPr>
            </w:pPr>
            <w:r w:rsidRPr="00C176B7">
              <w:rPr>
                <w:rFonts w:asciiTheme="minorHAnsi" w:hAnsiTheme="minorHAnsi" w:cstheme="minorHAnsi"/>
                <w:i/>
                <w:iCs/>
              </w:rPr>
              <w:t>1. Documento de referencia dicotómica y contactos</w:t>
            </w:r>
          </w:p>
        </w:tc>
      </w:tr>
    </w:tbl>
    <w:p w14:paraId="4F069ADB" w14:textId="77777777" w:rsidR="005D4499" w:rsidRPr="00C176B7" w:rsidRDefault="005D4499" w:rsidP="005D4499">
      <w:pPr>
        <w:spacing w:after="200" w:line="276" w:lineRule="auto"/>
        <w:rPr>
          <w:rFonts w:asciiTheme="minorHAnsi" w:hAnsiTheme="minorHAnsi" w:cstheme="minorHAnsi"/>
          <w:i/>
          <w:iCs/>
        </w:rPr>
      </w:pPr>
    </w:p>
    <w:p w14:paraId="61134A8F" w14:textId="49C3894F" w:rsidR="00083A33" w:rsidRPr="00C176B7" w:rsidRDefault="00083A33" w:rsidP="00083A33">
      <w:pPr>
        <w:pBdr>
          <w:top w:val="nil"/>
          <w:left w:val="nil"/>
          <w:bottom w:val="nil"/>
          <w:right w:val="nil"/>
          <w:between w:val="nil"/>
        </w:pBdr>
        <w:spacing w:after="120" w:line="276" w:lineRule="auto"/>
        <w:jc w:val="both"/>
        <w:rPr>
          <w:rFonts w:asciiTheme="minorHAnsi" w:hAnsiTheme="minorHAnsi" w:cstheme="minorHAnsi"/>
          <w:i/>
          <w:iCs/>
        </w:rPr>
        <w:sectPr w:rsidR="00083A33" w:rsidRPr="00C176B7" w:rsidSect="00003192">
          <w:headerReference w:type="default" r:id="rId18"/>
          <w:headerReference w:type="first" r:id="rId19"/>
          <w:pgSz w:w="16838" w:h="11906" w:orient="landscape"/>
          <w:pgMar w:top="1440" w:right="1440" w:bottom="1440" w:left="1440" w:header="709" w:footer="709" w:gutter="0"/>
          <w:pgNumType w:start="0"/>
          <w:cols w:space="720"/>
          <w:titlePg/>
          <w:docGrid w:linePitch="326"/>
        </w:sectPr>
      </w:pPr>
    </w:p>
    <w:p w14:paraId="3C64871E" w14:textId="77777777" w:rsidR="00083A33" w:rsidRPr="00C176B7" w:rsidRDefault="00083A33" w:rsidP="00083A33">
      <w:pPr>
        <w:spacing w:after="120" w:line="276" w:lineRule="auto"/>
        <w:jc w:val="both"/>
        <w:rPr>
          <w:rFonts w:asciiTheme="minorHAnsi" w:hAnsiTheme="minorHAnsi" w:cstheme="minorHAnsi"/>
          <w:i/>
          <w:iCs/>
        </w:rPr>
      </w:pPr>
      <w:r w:rsidRPr="00C176B7">
        <w:rPr>
          <w:rFonts w:asciiTheme="minorHAnsi" w:hAnsiTheme="minorHAnsi" w:cstheme="minorHAnsi"/>
          <w:i/>
          <w:iCs/>
        </w:rPr>
        <w:lastRenderedPageBreak/>
        <w:t>3. Se realizó la invitación por parte de la Agencia a ser parte del servicio gratuito de secuenciación del OIEA -RLA5085 (ARCAL CLXXIV)</w:t>
      </w:r>
    </w:p>
    <w:p w14:paraId="77A0604A" w14:textId="77777777" w:rsidR="00083A33" w:rsidRPr="00C176B7" w:rsidRDefault="00083A33" w:rsidP="00083A33">
      <w:pPr>
        <w:spacing w:line="276" w:lineRule="auto"/>
        <w:rPr>
          <w:rFonts w:asciiTheme="minorHAnsi" w:hAnsiTheme="minorHAnsi" w:cstheme="minorHAnsi"/>
          <w:i/>
          <w:iCs/>
        </w:rPr>
      </w:pPr>
      <w:r w:rsidRPr="00C176B7">
        <w:rPr>
          <w:rFonts w:asciiTheme="minorHAnsi" w:hAnsiTheme="minorHAnsi" w:cstheme="minorHAnsi"/>
          <w:i/>
          <w:iCs/>
        </w:rPr>
        <w:t xml:space="preserve">4.  Se realizó la Invitación para ser parte del </w:t>
      </w:r>
      <w:proofErr w:type="spellStart"/>
      <w:r w:rsidRPr="00C176B7">
        <w:rPr>
          <w:rFonts w:asciiTheme="minorHAnsi" w:hAnsiTheme="minorHAnsi" w:cstheme="minorHAnsi"/>
          <w:i/>
          <w:iCs/>
        </w:rPr>
        <w:t>iVetNet</w:t>
      </w:r>
      <w:proofErr w:type="spellEnd"/>
      <w:r w:rsidRPr="00C176B7">
        <w:rPr>
          <w:rFonts w:asciiTheme="minorHAnsi" w:hAnsiTheme="minorHAnsi" w:cstheme="minorHAnsi"/>
          <w:i/>
          <w:iCs/>
        </w:rPr>
        <w:t xml:space="preserve"> las inst</w:t>
      </w:r>
      <w:r w:rsidRPr="00083A33">
        <w:rPr>
          <w:rFonts w:asciiTheme="minorHAnsi" w:hAnsiTheme="minorHAnsi" w:cstheme="minorHAnsi"/>
          <w:i/>
          <w:iCs/>
        </w:rPr>
        <w:t xml:space="preserve">ituciones </w:t>
      </w:r>
      <w:r w:rsidRPr="00C176B7">
        <w:rPr>
          <w:rFonts w:asciiTheme="minorHAnsi" w:hAnsiTheme="minorHAnsi" w:cstheme="minorHAnsi"/>
          <w:i/>
          <w:iCs/>
        </w:rPr>
        <w:t xml:space="preserve">contrapartes del </w:t>
      </w:r>
      <w:r w:rsidRPr="00083A33">
        <w:rPr>
          <w:rFonts w:asciiTheme="minorHAnsi" w:hAnsiTheme="minorHAnsi" w:cstheme="minorHAnsi"/>
          <w:i/>
          <w:iCs/>
        </w:rPr>
        <w:t>proyecto para inscribirse y al uso de la plataforma</w:t>
      </w:r>
    </w:p>
    <w:p w14:paraId="5E9AE148" w14:textId="77777777" w:rsidR="00083A33" w:rsidRPr="00C176B7" w:rsidRDefault="00083A33" w:rsidP="00083A33">
      <w:pPr>
        <w:spacing w:line="276" w:lineRule="auto"/>
        <w:rPr>
          <w:rFonts w:asciiTheme="minorHAnsi" w:hAnsiTheme="minorHAnsi" w:cstheme="minorHAnsi"/>
          <w:i/>
          <w:iCs/>
        </w:rPr>
      </w:pPr>
    </w:p>
    <w:p w14:paraId="76C15E4B" w14:textId="77777777" w:rsidR="00083A33" w:rsidRPr="00C176B7" w:rsidRDefault="00083A33" w:rsidP="00083A33">
      <w:pPr>
        <w:spacing w:line="276" w:lineRule="auto"/>
        <w:rPr>
          <w:rFonts w:asciiTheme="minorHAnsi" w:hAnsiTheme="minorHAnsi" w:cstheme="minorHAnsi"/>
          <w:i/>
          <w:iCs/>
        </w:rPr>
      </w:pPr>
      <w:r w:rsidRPr="00C176B7">
        <w:rPr>
          <w:rFonts w:asciiTheme="minorHAnsi" w:hAnsiTheme="minorHAnsi" w:cstheme="minorHAnsi"/>
          <w:i/>
          <w:iCs/>
        </w:rPr>
        <w:t>5. Se establecieron los siguientes entrenamientos para el año 2023:</w:t>
      </w:r>
    </w:p>
    <w:p w14:paraId="734B6CF6" w14:textId="77777777" w:rsidR="00083A33" w:rsidRPr="00C176B7" w:rsidRDefault="00083A33" w:rsidP="00083A33">
      <w:pPr>
        <w:spacing w:line="276" w:lineRule="auto"/>
        <w:rPr>
          <w:rFonts w:asciiTheme="minorHAnsi" w:hAnsiTheme="minorHAnsi" w:cstheme="minorHAnsi"/>
          <w:i/>
          <w:iCs/>
        </w:rPr>
      </w:pPr>
    </w:p>
    <w:tbl>
      <w:tblPr>
        <w:tblW w:w="8296" w:type="dxa"/>
        <w:tblInd w:w="72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961"/>
        <w:gridCol w:w="5335"/>
      </w:tblGrid>
      <w:tr w:rsidR="00083A33" w:rsidRPr="00C176B7" w14:paraId="578C8240" w14:textId="77777777" w:rsidTr="0037026C">
        <w:tc>
          <w:tcPr>
            <w:tcW w:w="2961" w:type="dxa"/>
          </w:tcPr>
          <w:p w14:paraId="2FA0142D" w14:textId="77777777" w:rsidR="00083A33" w:rsidRPr="00C176B7" w:rsidRDefault="00083A33" w:rsidP="00083A33">
            <w:pPr>
              <w:pBdr>
                <w:top w:val="nil"/>
                <w:left w:val="nil"/>
                <w:bottom w:val="nil"/>
                <w:right w:val="nil"/>
                <w:between w:val="nil"/>
              </w:pBdr>
              <w:spacing w:after="120" w:line="276" w:lineRule="auto"/>
              <w:jc w:val="center"/>
              <w:rPr>
                <w:rFonts w:asciiTheme="minorHAnsi" w:hAnsiTheme="minorHAnsi" w:cstheme="minorHAnsi"/>
                <w:i/>
                <w:iCs/>
              </w:rPr>
            </w:pPr>
            <w:r w:rsidRPr="00C176B7">
              <w:rPr>
                <w:rFonts w:asciiTheme="minorHAnsi" w:hAnsiTheme="minorHAnsi" w:cstheme="minorHAnsi"/>
                <w:i/>
                <w:iCs/>
              </w:rPr>
              <w:t>Enfermedad</w:t>
            </w:r>
          </w:p>
        </w:tc>
        <w:tc>
          <w:tcPr>
            <w:tcW w:w="5335" w:type="dxa"/>
          </w:tcPr>
          <w:p w14:paraId="2B32D119" w14:textId="77777777" w:rsidR="00083A33" w:rsidRPr="00C176B7" w:rsidRDefault="00083A33" w:rsidP="00083A33">
            <w:pPr>
              <w:pBdr>
                <w:top w:val="nil"/>
                <w:left w:val="nil"/>
                <w:bottom w:val="nil"/>
                <w:right w:val="nil"/>
                <w:between w:val="nil"/>
              </w:pBdr>
              <w:spacing w:after="120" w:line="276" w:lineRule="auto"/>
              <w:jc w:val="center"/>
              <w:rPr>
                <w:rFonts w:asciiTheme="minorHAnsi" w:hAnsiTheme="minorHAnsi" w:cstheme="minorHAnsi"/>
                <w:i/>
                <w:iCs/>
              </w:rPr>
            </w:pPr>
            <w:r w:rsidRPr="00C176B7">
              <w:rPr>
                <w:rFonts w:asciiTheme="minorHAnsi" w:hAnsiTheme="minorHAnsi" w:cstheme="minorHAnsi"/>
                <w:i/>
                <w:iCs/>
              </w:rPr>
              <w:t xml:space="preserve">Entrenamientos </w:t>
            </w:r>
          </w:p>
        </w:tc>
      </w:tr>
      <w:tr w:rsidR="00083A33" w:rsidRPr="00C176B7" w14:paraId="32A65F4A" w14:textId="77777777" w:rsidTr="0037026C">
        <w:tc>
          <w:tcPr>
            <w:tcW w:w="2961" w:type="dxa"/>
          </w:tcPr>
          <w:p w14:paraId="446DA6BE" w14:textId="77777777" w:rsidR="00083A33" w:rsidRPr="00C176B7" w:rsidRDefault="00083A33" w:rsidP="00083A33">
            <w:pPr>
              <w:pBdr>
                <w:top w:val="nil"/>
                <w:left w:val="nil"/>
                <w:bottom w:val="nil"/>
                <w:right w:val="nil"/>
                <w:between w:val="nil"/>
              </w:pBdr>
              <w:spacing w:after="120" w:line="276" w:lineRule="auto"/>
              <w:jc w:val="both"/>
              <w:rPr>
                <w:rFonts w:asciiTheme="minorHAnsi" w:hAnsiTheme="minorHAnsi" w:cstheme="minorHAnsi"/>
                <w:i/>
                <w:iCs/>
              </w:rPr>
            </w:pPr>
            <w:r w:rsidRPr="00C176B7">
              <w:rPr>
                <w:rFonts w:asciiTheme="minorHAnsi" w:hAnsiTheme="minorHAnsi" w:cstheme="minorHAnsi"/>
                <w:i/>
                <w:iCs/>
              </w:rPr>
              <w:t xml:space="preserve">Influenza </w:t>
            </w:r>
          </w:p>
        </w:tc>
        <w:tc>
          <w:tcPr>
            <w:tcW w:w="5335" w:type="dxa"/>
          </w:tcPr>
          <w:p w14:paraId="3DA2AA87" w14:textId="77777777" w:rsidR="00083A33" w:rsidRPr="00C176B7" w:rsidRDefault="00083A33" w:rsidP="00083A33">
            <w:pPr>
              <w:spacing w:after="120" w:line="276" w:lineRule="auto"/>
              <w:jc w:val="both"/>
              <w:rPr>
                <w:rFonts w:asciiTheme="minorHAnsi" w:hAnsiTheme="minorHAnsi" w:cstheme="minorHAnsi"/>
                <w:i/>
                <w:iCs/>
              </w:rPr>
            </w:pPr>
            <w:r w:rsidRPr="00C176B7">
              <w:rPr>
                <w:rFonts w:asciiTheme="minorHAnsi" w:hAnsiTheme="minorHAnsi" w:cstheme="minorHAnsi"/>
                <w:i/>
                <w:iCs/>
              </w:rPr>
              <w:t>Regional Training Course on Diagnostic Techniques for Avian Influenza and Newcastle Disease, Q2/2023</w:t>
            </w:r>
          </w:p>
          <w:p w14:paraId="2474DF47" w14:textId="77777777" w:rsidR="00083A33" w:rsidRPr="00C176B7" w:rsidRDefault="00083A33" w:rsidP="00083A33">
            <w:pPr>
              <w:spacing w:after="200" w:line="276" w:lineRule="auto"/>
              <w:rPr>
                <w:rFonts w:asciiTheme="minorHAnsi" w:hAnsiTheme="minorHAnsi" w:cstheme="minorHAnsi"/>
                <w:i/>
                <w:iCs/>
              </w:rPr>
            </w:pPr>
            <w:r w:rsidRPr="00083A33">
              <w:rPr>
                <w:rFonts w:asciiTheme="minorHAnsi" w:hAnsiTheme="minorHAnsi" w:cstheme="minorHAnsi"/>
                <w:i/>
                <w:iCs/>
              </w:rPr>
              <w:t>- Brasil</w:t>
            </w:r>
          </w:p>
        </w:tc>
      </w:tr>
      <w:tr w:rsidR="00083A33" w:rsidRPr="00C176B7" w14:paraId="07AE21D5" w14:textId="77777777" w:rsidTr="0037026C">
        <w:tc>
          <w:tcPr>
            <w:tcW w:w="2961" w:type="dxa"/>
          </w:tcPr>
          <w:p w14:paraId="33A27213" w14:textId="77777777" w:rsidR="00083A33" w:rsidRPr="00C176B7" w:rsidRDefault="00083A33" w:rsidP="00083A33">
            <w:pPr>
              <w:pBdr>
                <w:top w:val="nil"/>
                <w:left w:val="nil"/>
                <w:bottom w:val="nil"/>
                <w:right w:val="nil"/>
                <w:between w:val="nil"/>
              </w:pBdr>
              <w:spacing w:after="120" w:line="276" w:lineRule="auto"/>
              <w:jc w:val="both"/>
              <w:rPr>
                <w:rFonts w:asciiTheme="minorHAnsi" w:hAnsiTheme="minorHAnsi" w:cstheme="minorHAnsi"/>
                <w:i/>
                <w:iCs/>
              </w:rPr>
            </w:pPr>
            <w:r w:rsidRPr="00C176B7">
              <w:rPr>
                <w:rFonts w:asciiTheme="minorHAnsi" w:hAnsiTheme="minorHAnsi" w:cstheme="minorHAnsi"/>
                <w:i/>
                <w:iCs/>
              </w:rPr>
              <w:t>Newcastle</w:t>
            </w:r>
          </w:p>
        </w:tc>
        <w:tc>
          <w:tcPr>
            <w:tcW w:w="5335" w:type="dxa"/>
          </w:tcPr>
          <w:p w14:paraId="79FF14B9" w14:textId="77777777" w:rsidR="00083A33" w:rsidRPr="00C176B7" w:rsidRDefault="00083A33" w:rsidP="00083A33">
            <w:pPr>
              <w:spacing w:after="120" w:line="276" w:lineRule="auto"/>
              <w:jc w:val="both"/>
              <w:rPr>
                <w:rFonts w:asciiTheme="minorHAnsi" w:hAnsiTheme="minorHAnsi" w:cstheme="minorHAnsi"/>
                <w:i/>
                <w:iCs/>
              </w:rPr>
            </w:pPr>
            <w:r w:rsidRPr="00C176B7">
              <w:rPr>
                <w:rFonts w:asciiTheme="minorHAnsi" w:hAnsiTheme="minorHAnsi" w:cstheme="minorHAnsi"/>
                <w:i/>
                <w:iCs/>
              </w:rPr>
              <w:t>Regional Training Course on Diagnostic Techniques for Avian Influenza and Newcastle Disease, Q2/2023</w:t>
            </w:r>
          </w:p>
          <w:p w14:paraId="49CAE488" w14:textId="77777777" w:rsidR="00083A33" w:rsidRPr="00C176B7" w:rsidRDefault="00083A33" w:rsidP="00083A33">
            <w:pPr>
              <w:spacing w:after="200" w:line="276" w:lineRule="auto"/>
              <w:rPr>
                <w:rFonts w:asciiTheme="minorHAnsi" w:hAnsiTheme="minorHAnsi" w:cstheme="minorHAnsi"/>
                <w:i/>
                <w:iCs/>
              </w:rPr>
            </w:pPr>
            <w:r w:rsidRPr="00083A33">
              <w:rPr>
                <w:rFonts w:asciiTheme="minorHAnsi" w:hAnsiTheme="minorHAnsi" w:cstheme="minorHAnsi"/>
                <w:i/>
                <w:iCs/>
              </w:rPr>
              <w:t>- Brasil</w:t>
            </w:r>
          </w:p>
        </w:tc>
      </w:tr>
      <w:tr w:rsidR="00083A33" w:rsidRPr="00C176B7" w14:paraId="2F57721E" w14:textId="77777777" w:rsidTr="0037026C">
        <w:tc>
          <w:tcPr>
            <w:tcW w:w="2961" w:type="dxa"/>
          </w:tcPr>
          <w:p w14:paraId="3E54957C" w14:textId="77777777" w:rsidR="00083A33" w:rsidRPr="00083A33" w:rsidRDefault="00083A33" w:rsidP="00083A33">
            <w:pPr>
              <w:spacing w:after="120" w:line="276" w:lineRule="auto"/>
              <w:jc w:val="both"/>
              <w:rPr>
                <w:rFonts w:asciiTheme="minorHAnsi" w:hAnsiTheme="minorHAnsi" w:cstheme="minorHAnsi"/>
                <w:b/>
                <w:i/>
                <w:iCs/>
                <w:color w:val="000000"/>
              </w:rPr>
            </w:pPr>
            <w:r w:rsidRPr="00083A33">
              <w:rPr>
                <w:rFonts w:asciiTheme="minorHAnsi" w:hAnsiTheme="minorHAnsi" w:cstheme="minorHAnsi"/>
                <w:b/>
                <w:i/>
                <w:iCs/>
                <w:color w:val="000000"/>
              </w:rPr>
              <w:t xml:space="preserve">Fiebre porcina clásica </w:t>
            </w:r>
          </w:p>
        </w:tc>
        <w:tc>
          <w:tcPr>
            <w:tcW w:w="5335" w:type="dxa"/>
          </w:tcPr>
          <w:p w14:paraId="4DF79D39" w14:textId="77777777" w:rsidR="00083A33" w:rsidRPr="00083A33" w:rsidRDefault="00083A33" w:rsidP="00083A33">
            <w:pPr>
              <w:spacing w:after="200" w:line="276" w:lineRule="auto"/>
              <w:rPr>
                <w:rFonts w:asciiTheme="minorHAnsi" w:hAnsiTheme="minorHAnsi" w:cstheme="minorHAnsi"/>
                <w:i/>
                <w:iCs/>
                <w:color w:val="000000"/>
                <w:lang w:val="en-US"/>
              </w:rPr>
            </w:pPr>
            <w:r w:rsidRPr="00083A33">
              <w:rPr>
                <w:rFonts w:asciiTheme="minorHAnsi" w:hAnsiTheme="minorHAnsi" w:cstheme="minorHAnsi"/>
                <w:i/>
                <w:iCs/>
                <w:color w:val="000000"/>
                <w:lang w:val="en-US"/>
              </w:rPr>
              <w:t xml:space="preserve">Regional Training Course on Biosafety Measures in the Handling of Priority Animal Pathogens, Q3/2023 - </w:t>
            </w:r>
            <w:proofErr w:type="spellStart"/>
            <w:r w:rsidRPr="00083A33">
              <w:rPr>
                <w:rFonts w:asciiTheme="minorHAnsi" w:hAnsiTheme="minorHAnsi" w:cstheme="minorHAnsi"/>
                <w:i/>
                <w:iCs/>
                <w:color w:val="000000"/>
                <w:lang w:val="en-US"/>
              </w:rPr>
              <w:t>Brasil</w:t>
            </w:r>
            <w:proofErr w:type="spellEnd"/>
          </w:p>
        </w:tc>
      </w:tr>
      <w:tr w:rsidR="00083A33" w:rsidRPr="00C176B7" w14:paraId="340ADBB4" w14:textId="77777777" w:rsidTr="0037026C">
        <w:tc>
          <w:tcPr>
            <w:tcW w:w="2961" w:type="dxa"/>
          </w:tcPr>
          <w:p w14:paraId="48C1BDA4" w14:textId="77777777" w:rsidR="00083A33" w:rsidRPr="00083A33" w:rsidRDefault="00083A33" w:rsidP="00083A33">
            <w:pPr>
              <w:spacing w:after="120" w:line="276" w:lineRule="auto"/>
              <w:jc w:val="both"/>
              <w:rPr>
                <w:rFonts w:asciiTheme="minorHAnsi" w:hAnsiTheme="minorHAnsi" w:cstheme="minorHAnsi"/>
                <w:b/>
                <w:i/>
                <w:iCs/>
                <w:color w:val="000000"/>
              </w:rPr>
            </w:pPr>
            <w:r w:rsidRPr="00083A33">
              <w:rPr>
                <w:rFonts w:asciiTheme="minorHAnsi" w:hAnsiTheme="minorHAnsi" w:cstheme="minorHAnsi"/>
                <w:b/>
                <w:i/>
                <w:iCs/>
                <w:color w:val="000000"/>
              </w:rPr>
              <w:t>Fiebre porcina Africana</w:t>
            </w:r>
          </w:p>
        </w:tc>
        <w:tc>
          <w:tcPr>
            <w:tcW w:w="5335" w:type="dxa"/>
          </w:tcPr>
          <w:p w14:paraId="4B952720" w14:textId="77777777" w:rsidR="00083A33" w:rsidRPr="00083A33" w:rsidRDefault="00083A33" w:rsidP="00083A33">
            <w:pPr>
              <w:spacing w:after="200" w:line="276" w:lineRule="auto"/>
              <w:rPr>
                <w:rFonts w:asciiTheme="minorHAnsi" w:hAnsiTheme="minorHAnsi" w:cstheme="minorHAnsi"/>
                <w:i/>
                <w:iCs/>
                <w:color w:val="000000"/>
                <w:lang w:val="en-US"/>
              </w:rPr>
            </w:pPr>
            <w:r w:rsidRPr="00083A33">
              <w:rPr>
                <w:rFonts w:asciiTheme="minorHAnsi" w:hAnsiTheme="minorHAnsi" w:cstheme="minorHAnsi"/>
                <w:i/>
                <w:iCs/>
                <w:color w:val="000000"/>
                <w:lang w:val="en-US"/>
              </w:rPr>
              <w:t xml:space="preserve">Regional Training Course on Biosafety Measures in the Handling of Priority Animal Pathogens, Q3/2023 - </w:t>
            </w:r>
            <w:proofErr w:type="spellStart"/>
            <w:r w:rsidRPr="00083A33">
              <w:rPr>
                <w:rFonts w:asciiTheme="minorHAnsi" w:hAnsiTheme="minorHAnsi" w:cstheme="minorHAnsi"/>
                <w:i/>
                <w:iCs/>
                <w:color w:val="000000"/>
                <w:lang w:val="en-US"/>
              </w:rPr>
              <w:t>Brasil</w:t>
            </w:r>
            <w:proofErr w:type="spellEnd"/>
          </w:p>
        </w:tc>
      </w:tr>
      <w:tr w:rsidR="00083A33" w:rsidRPr="00C176B7" w14:paraId="4BA69233" w14:textId="77777777" w:rsidTr="0037026C">
        <w:tc>
          <w:tcPr>
            <w:tcW w:w="2961" w:type="dxa"/>
          </w:tcPr>
          <w:p w14:paraId="1F9B6381" w14:textId="77777777" w:rsidR="00083A33" w:rsidRPr="00083A33" w:rsidRDefault="00083A33" w:rsidP="00083A33">
            <w:pPr>
              <w:pBdr>
                <w:top w:val="nil"/>
                <w:left w:val="nil"/>
                <w:bottom w:val="nil"/>
                <w:right w:val="nil"/>
                <w:between w:val="nil"/>
              </w:pBdr>
              <w:spacing w:after="120" w:line="276" w:lineRule="auto"/>
              <w:jc w:val="both"/>
              <w:rPr>
                <w:rFonts w:asciiTheme="minorHAnsi" w:hAnsiTheme="minorHAnsi" w:cstheme="minorHAnsi"/>
                <w:b/>
                <w:i/>
                <w:iCs/>
                <w:color w:val="000000"/>
              </w:rPr>
            </w:pPr>
            <w:r w:rsidRPr="00083A33">
              <w:rPr>
                <w:rFonts w:asciiTheme="minorHAnsi" w:hAnsiTheme="minorHAnsi" w:cstheme="minorHAnsi"/>
                <w:b/>
                <w:i/>
                <w:iCs/>
                <w:color w:val="000000"/>
              </w:rPr>
              <w:t>Brucelosis</w:t>
            </w:r>
          </w:p>
        </w:tc>
        <w:tc>
          <w:tcPr>
            <w:tcW w:w="5335" w:type="dxa"/>
          </w:tcPr>
          <w:p w14:paraId="274520E9" w14:textId="77777777" w:rsidR="00083A33" w:rsidRPr="00083A33" w:rsidRDefault="00083A33" w:rsidP="00083A33">
            <w:pPr>
              <w:pBdr>
                <w:top w:val="nil"/>
                <w:left w:val="nil"/>
                <w:bottom w:val="nil"/>
                <w:right w:val="nil"/>
                <w:between w:val="nil"/>
              </w:pBdr>
              <w:spacing w:line="276" w:lineRule="auto"/>
              <w:jc w:val="both"/>
              <w:rPr>
                <w:rFonts w:asciiTheme="minorHAnsi" w:hAnsiTheme="minorHAnsi" w:cstheme="minorHAnsi"/>
                <w:i/>
                <w:iCs/>
                <w:color w:val="000000"/>
                <w:lang w:val="en-US"/>
              </w:rPr>
            </w:pPr>
            <w:r w:rsidRPr="00083A33">
              <w:rPr>
                <w:rFonts w:asciiTheme="minorHAnsi" w:hAnsiTheme="minorHAnsi" w:cstheme="minorHAnsi"/>
                <w:i/>
                <w:iCs/>
                <w:color w:val="000000"/>
                <w:lang w:val="en-US"/>
              </w:rPr>
              <w:t xml:space="preserve">Regional Training Course on Culture and Characterization of the Genus Brucella Species Circulating in Latin America and the </w:t>
            </w:r>
            <w:proofErr w:type="gramStart"/>
            <w:r w:rsidRPr="00083A33">
              <w:rPr>
                <w:rFonts w:asciiTheme="minorHAnsi" w:hAnsiTheme="minorHAnsi" w:cstheme="minorHAnsi"/>
                <w:i/>
                <w:iCs/>
                <w:color w:val="000000"/>
                <w:lang w:val="en-US"/>
              </w:rPr>
              <w:t>Caribbean  Q</w:t>
            </w:r>
            <w:proofErr w:type="gramEnd"/>
            <w:r w:rsidRPr="00083A33">
              <w:rPr>
                <w:rFonts w:asciiTheme="minorHAnsi" w:hAnsiTheme="minorHAnsi" w:cstheme="minorHAnsi"/>
                <w:i/>
                <w:iCs/>
                <w:color w:val="000000"/>
                <w:lang w:val="en-US"/>
              </w:rPr>
              <w:t>3/2023- Costa Rica</w:t>
            </w:r>
          </w:p>
          <w:p w14:paraId="220C4457" w14:textId="77777777" w:rsidR="00083A33" w:rsidRPr="00083A33" w:rsidRDefault="00083A33" w:rsidP="00083A33">
            <w:pPr>
              <w:pBdr>
                <w:top w:val="nil"/>
                <w:left w:val="nil"/>
                <w:bottom w:val="nil"/>
                <w:right w:val="nil"/>
                <w:between w:val="nil"/>
              </w:pBdr>
              <w:spacing w:after="120" w:line="276" w:lineRule="auto"/>
              <w:jc w:val="both"/>
              <w:rPr>
                <w:rFonts w:asciiTheme="minorHAnsi" w:hAnsiTheme="minorHAnsi" w:cstheme="minorHAnsi"/>
                <w:i/>
                <w:iCs/>
                <w:color w:val="000000"/>
                <w:lang w:val="en-US"/>
              </w:rPr>
            </w:pPr>
          </w:p>
        </w:tc>
      </w:tr>
    </w:tbl>
    <w:p w14:paraId="50438B23" w14:textId="77777777" w:rsidR="00083A33" w:rsidRPr="00083A33" w:rsidRDefault="00083A33" w:rsidP="00083A33">
      <w:pPr>
        <w:spacing w:after="120" w:line="276" w:lineRule="auto"/>
        <w:jc w:val="both"/>
        <w:rPr>
          <w:rFonts w:asciiTheme="minorHAnsi" w:hAnsiTheme="minorHAnsi" w:cstheme="minorHAnsi"/>
          <w:i/>
          <w:iCs/>
          <w:color w:val="000000"/>
          <w:lang w:val="en-US"/>
        </w:rPr>
      </w:pPr>
    </w:p>
    <w:p w14:paraId="3AD752A2" w14:textId="35A754ED" w:rsidR="00083A33" w:rsidRPr="00083A33" w:rsidRDefault="00083A33" w:rsidP="00083A33">
      <w:pPr>
        <w:spacing w:after="120" w:line="276" w:lineRule="auto"/>
        <w:jc w:val="both"/>
        <w:rPr>
          <w:rFonts w:asciiTheme="minorHAnsi" w:hAnsiTheme="minorHAnsi" w:cstheme="minorHAnsi"/>
          <w:i/>
          <w:iCs/>
          <w:color w:val="000000"/>
        </w:rPr>
      </w:pPr>
      <w:r w:rsidRPr="00083A33">
        <w:rPr>
          <w:rFonts w:asciiTheme="minorHAnsi" w:hAnsiTheme="minorHAnsi" w:cstheme="minorHAnsi"/>
          <w:i/>
          <w:iCs/>
          <w:color w:val="000000"/>
        </w:rPr>
        <w:t>Además, se establecieron las siguientes capacitaciones:</w:t>
      </w:r>
    </w:p>
    <w:p w14:paraId="7189ECF0" w14:textId="77777777" w:rsidR="00083A33" w:rsidRPr="00083A33" w:rsidRDefault="00083A33" w:rsidP="005D4499">
      <w:pPr>
        <w:numPr>
          <w:ilvl w:val="0"/>
          <w:numId w:val="14"/>
        </w:numPr>
        <w:pBdr>
          <w:top w:val="nil"/>
          <w:left w:val="nil"/>
          <w:bottom w:val="nil"/>
          <w:right w:val="nil"/>
          <w:between w:val="nil"/>
        </w:pBdr>
        <w:spacing w:line="276" w:lineRule="auto"/>
        <w:rPr>
          <w:rFonts w:asciiTheme="minorHAnsi" w:hAnsiTheme="minorHAnsi" w:cstheme="minorHAnsi"/>
          <w:i/>
          <w:iCs/>
          <w:color w:val="000000"/>
        </w:rPr>
      </w:pPr>
      <w:r w:rsidRPr="00083A33">
        <w:rPr>
          <w:rFonts w:asciiTheme="minorHAnsi" w:hAnsiTheme="minorHAnsi" w:cstheme="minorHAnsi"/>
          <w:b/>
          <w:i/>
          <w:iCs/>
          <w:color w:val="000000"/>
        </w:rPr>
        <w:t>2024.</w:t>
      </w:r>
      <w:r w:rsidRPr="00083A33">
        <w:rPr>
          <w:rFonts w:asciiTheme="minorHAnsi" w:hAnsiTheme="minorHAnsi" w:cstheme="minorHAnsi"/>
          <w:i/>
          <w:iCs/>
          <w:color w:val="000000"/>
        </w:rPr>
        <w:t xml:space="preserve"> Material de referencia y validaciones impartido por el Dr. Axel </w:t>
      </w:r>
      <w:proofErr w:type="spellStart"/>
      <w:r w:rsidRPr="00083A33">
        <w:rPr>
          <w:rFonts w:asciiTheme="minorHAnsi" w:hAnsiTheme="minorHAnsi" w:cstheme="minorHAnsi"/>
          <w:i/>
          <w:iCs/>
          <w:color w:val="000000"/>
        </w:rPr>
        <w:t>Colling</w:t>
      </w:r>
      <w:proofErr w:type="spellEnd"/>
      <w:r w:rsidRPr="00083A33">
        <w:rPr>
          <w:rFonts w:asciiTheme="minorHAnsi" w:hAnsiTheme="minorHAnsi" w:cstheme="minorHAnsi"/>
          <w:i/>
          <w:iCs/>
          <w:color w:val="000000"/>
        </w:rPr>
        <w:t xml:space="preserve">. Está pendiente la sede </w:t>
      </w:r>
    </w:p>
    <w:p w14:paraId="53539618" w14:textId="77777777" w:rsidR="00083A33" w:rsidRPr="00083A33" w:rsidRDefault="00083A33" w:rsidP="005D4499">
      <w:pPr>
        <w:numPr>
          <w:ilvl w:val="0"/>
          <w:numId w:val="14"/>
        </w:numPr>
        <w:pBdr>
          <w:top w:val="nil"/>
          <w:left w:val="nil"/>
          <w:bottom w:val="nil"/>
          <w:right w:val="nil"/>
          <w:between w:val="nil"/>
        </w:pBdr>
        <w:spacing w:line="276" w:lineRule="auto"/>
        <w:rPr>
          <w:rFonts w:asciiTheme="minorHAnsi" w:hAnsiTheme="minorHAnsi" w:cstheme="minorHAnsi"/>
          <w:i/>
          <w:iCs/>
          <w:color w:val="000000"/>
        </w:rPr>
      </w:pPr>
      <w:r w:rsidRPr="00083A33">
        <w:rPr>
          <w:rFonts w:asciiTheme="minorHAnsi" w:hAnsiTheme="minorHAnsi" w:cstheme="minorHAnsi"/>
          <w:b/>
          <w:i/>
          <w:iCs/>
          <w:color w:val="000000"/>
        </w:rPr>
        <w:t>2024</w:t>
      </w:r>
      <w:r w:rsidRPr="00083A33">
        <w:rPr>
          <w:rFonts w:asciiTheme="minorHAnsi" w:hAnsiTheme="minorHAnsi" w:cstheme="minorHAnsi"/>
          <w:i/>
          <w:iCs/>
          <w:color w:val="000000"/>
        </w:rPr>
        <w:t>. Economía de Laboratorios-l IICA Capacitación virtual.</w:t>
      </w:r>
    </w:p>
    <w:p w14:paraId="48B1E791" w14:textId="77777777" w:rsidR="00083A33" w:rsidRPr="00083A33" w:rsidRDefault="00083A33" w:rsidP="005D4499">
      <w:pPr>
        <w:numPr>
          <w:ilvl w:val="0"/>
          <w:numId w:val="14"/>
        </w:numPr>
        <w:pBdr>
          <w:top w:val="nil"/>
          <w:left w:val="nil"/>
          <w:bottom w:val="nil"/>
          <w:right w:val="nil"/>
          <w:between w:val="nil"/>
        </w:pBdr>
        <w:spacing w:line="276" w:lineRule="auto"/>
        <w:rPr>
          <w:rFonts w:asciiTheme="minorHAnsi" w:hAnsiTheme="minorHAnsi" w:cstheme="minorHAnsi"/>
          <w:i/>
          <w:iCs/>
          <w:color w:val="000000"/>
        </w:rPr>
      </w:pPr>
      <w:r w:rsidRPr="00083A33">
        <w:rPr>
          <w:rFonts w:asciiTheme="minorHAnsi" w:hAnsiTheme="minorHAnsi" w:cstheme="minorHAnsi"/>
          <w:b/>
          <w:i/>
          <w:iCs/>
          <w:color w:val="000000"/>
        </w:rPr>
        <w:t>2025</w:t>
      </w:r>
      <w:r w:rsidRPr="00083A33">
        <w:rPr>
          <w:rFonts w:asciiTheme="minorHAnsi" w:hAnsiTheme="minorHAnsi" w:cstheme="minorHAnsi"/>
          <w:i/>
          <w:iCs/>
          <w:color w:val="000000"/>
        </w:rPr>
        <w:t>. Bioinformática y nuevas técnicas (</w:t>
      </w:r>
      <w:proofErr w:type="spellStart"/>
      <w:r w:rsidRPr="00083A33">
        <w:rPr>
          <w:rFonts w:asciiTheme="minorHAnsi" w:hAnsiTheme="minorHAnsi" w:cstheme="minorHAnsi"/>
          <w:i/>
          <w:iCs/>
          <w:color w:val="000000"/>
        </w:rPr>
        <w:t>MinION</w:t>
      </w:r>
      <w:proofErr w:type="spellEnd"/>
      <w:r w:rsidRPr="00083A33">
        <w:rPr>
          <w:rFonts w:asciiTheme="minorHAnsi" w:hAnsiTheme="minorHAnsi" w:cstheme="minorHAnsi"/>
          <w:i/>
          <w:iCs/>
          <w:color w:val="000000"/>
        </w:rPr>
        <w:t xml:space="preserve">, Ion Torrent, </w:t>
      </w:r>
      <w:proofErr w:type="spellStart"/>
      <w:r w:rsidRPr="00083A33">
        <w:rPr>
          <w:rFonts w:asciiTheme="minorHAnsi" w:hAnsiTheme="minorHAnsi" w:cstheme="minorHAnsi"/>
          <w:i/>
          <w:iCs/>
          <w:color w:val="000000"/>
        </w:rPr>
        <w:t>MiSeq</w:t>
      </w:r>
      <w:proofErr w:type="spellEnd"/>
      <w:r w:rsidRPr="00083A33">
        <w:rPr>
          <w:rFonts w:asciiTheme="minorHAnsi" w:hAnsiTheme="minorHAnsi" w:cstheme="minorHAnsi"/>
          <w:i/>
          <w:iCs/>
          <w:color w:val="000000"/>
        </w:rPr>
        <w:t xml:space="preserve">) Está pendiente la sede </w:t>
      </w:r>
    </w:p>
    <w:p w14:paraId="6C0D7F23" w14:textId="77777777" w:rsidR="00083A33" w:rsidRPr="00083A33" w:rsidRDefault="00083A33" w:rsidP="005D4499">
      <w:pPr>
        <w:numPr>
          <w:ilvl w:val="0"/>
          <w:numId w:val="14"/>
        </w:numPr>
        <w:pBdr>
          <w:top w:val="nil"/>
          <w:left w:val="nil"/>
          <w:bottom w:val="nil"/>
          <w:right w:val="nil"/>
          <w:between w:val="nil"/>
        </w:pBdr>
        <w:spacing w:after="200" w:line="276" w:lineRule="auto"/>
        <w:rPr>
          <w:rFonts w:asciiTheme="minorHAnsi" w:hAnsiTheme="minorHAnsi" w:cstheme="minorHAnsi"/>
          <w:i/>
          <w:iCs/>
          <w:color w:val="000000"/>
        </w:rPr>
      </w:pPr>
      <w:r w:rsidRPr="00083A33">
        <w:rPr>
          <w:rFonts w:asciiTheme="minorHAnsi" w:hAnsiTheme="minorHAnsi" w:cstheme="minorHAnsi"/>
          <w:b/>
          <w:i/>
          <w:iCs/>
          <w:color w:val="000000"/>
        </w:rPr>
        <w:t>2025.</w:t>
      </w:r>
      <w:r w:rsidRPr="00083A33">
        <w:rPr>
          <w:rFonts w:asciiTheme="minorHAnsi" w:hAnsiTheme="minorHAnsi" w:cstheme="minorHAnsi"/>
          <w:i/>
          <w:iCs/>
          <w:color w:val="000000"/>
        </w:rPr>
        <w:t xml:space="preserve"> Comunicación en </w:t>
      </w:r>
      <w:proofErr w:type="gramStart"/>
      <w:r w:rsidRPr="00083A33">
        <w:rPr>
          <w:rFonts w:asciiTheme="minorHAnsi" w:hAnsiTheme="minorHAnsi" w:cstheme="minorHAnsi"/>
          <w:i/>
          <w:iCs/>
          <w:color w:val="000000"/>
        </w:rPr>
        <w:t>Emergencias  FAO</w:t>
      </w:r>
      <w:proofErr w:type="gramEnd"/>
      <w:r w:rsidRPr="00083A33">
        <w:rPr>
          <w:rFonts w:asciiTheme="minorHAnsi" w:hAnsiTheme="minorHAnsi" w:cstheme="minorHAnsi"/>
          <w:i/>
          <w:iCs/>
          <w:color w:val="000000"/>
        </w:rPr>
        <w:t xml:space="preserve">- GF STAD </w:t>
      </w:r>
      <w:r w:rsidRPr="00083A33">
        <w:rPr>
          <w:rFonts w:asciiTheme="minorHAnsi" w:hAnsiTheme="minorHAnsi" w:cstheme="minorHAnsi"/>
          <w:i/>
          <w:iCs/>
        </w:rPr>
        <w:t>Está pendiente la sede o virtual</w:t>
      </w:r>
    </w:p>
    <w:p w14:paraId="5CD35D45" w14:textId="77777777" w:rsidR="00083A33" w:rsidRPr="00083A33" w:rsidRDefault="00083A33" w:rsidP="00083A33">
      <w:pPr>
        <w:spacing w:after="200" w:line="276" w:lineRule="auto"/>
        <w:rPr>
          <w:rFonts w:asciiTheme="minorHAnsi" w:hAnsiTheme="minorHAnsi" w:cstheme="minorHAnsi"/>
          <w:b/>
          <w:i/>
          <w:iCs/>
          <w:color w:val="000000"/>
        </w:rPr>
        <w:sectPr w:rsidR="00083A33" w:rsidRPr="00083A33" w:rsidSect="00003192">
          <w:headerReference w:type="first" r:id="rId20"/>
          <w:pgSz w:w="11906" w:h="16838"/>
          <w:pgMar w:top="1440" w:right="1440" w:bottom="1440" w:left="1440" w:header="709" w:footer="709" w:gutter="0"/>
          <w:pgNumType w:start="0"/>
          <w:cols w:space="720"/>
          <w:titlePg/>
        </w:sectPr>
      </w:pPr>
      <w:r w:rsidRPr="00083A33">
        <w:rPr>
          <w:rFonts w:asciiTheme="minorHAnsi" w:hAnsiTheme="minorHAnsi" w:cstheme="minorHAnsi"/>
          <w:b/>
          <w:i/>
          <w:iCs/>
          <w:color w:val="000000"/>
        </w:rPr>
        <w:t xml:space="preserve"> </w:t>
      </w:r>
      <w:r w:rsidRPr="00083A33">
        <w:rPr>
          <w:rFonts w:asciiTheme="minorHAnsi" w:hAnsiTheme="minorHAnsi" w:cstheme="minorHAnsi"/>
          <w:i/>
          <w:iCs/>
        </w:rPr>
        <w:br w:type="page"/>
      </w:r>
    </w:p>
    <w:p w14:paraId="33AE0E23" w14:textId="77777777" w:rsidR="00083A33" w:rsidRPr="00083A33" w:rsidRDefault="00083A33" w:rsidP="00083A33">
      <w:pPr>
        <w:tabs>
          <w:tab w:val="left" w:pos="1290"/>
        </w:tabs>
        <w:spacing w:after="200" w:line="276" w:lineRule="auto"/>
        <w:rPr>
          <w:rFonts w:asciiTheme="minorHAnsi" w:hAnsiTheme="minorHAnsi" w:cstheme="minorHAnsi"/>
          <w:b/>
          <w:i/>
          <w:iCs/>
        </w:rPr>
      </w:pPr>
      <w:r w:rsidRPr="00083A33">
        <w:rPr>
          <w:rFonts w:asciiTheme="minorHAnsi" w:hAnsiTheme="minorHAnsi" w:cstheme="minorHAnsi"/>
          <w:i/>
          <w:iCs/>
        </w:rPr>
        <w:lastRenderedPageBreak/>
        <w:t xml:space="preserve">Se tienen los siguientes </w:t>
      </w:r>
      <w:proofErr w:type="spellStart"/>
      <w:r w:rsidRPr="00083A33">
        <w:rPr>
          <w:rFonts w:asciiTheme="minorHAnsi" w:hAnsiTheme="minorHAnsi" w:cstheme="minorHAnsi"/>
          <w:i/>
          <w:iCs/>
        </w:rPr>
        <w:t>SOPs</w:t>
      </w:r>
      <w:proofErr w:type="spellEnd"/>
      <w:r w:rsidRPr="00083A33">
        <w:rPr>
          <w:rFonts w:asciiTheme="minorHAnsi" w:hAnsiTheme="minorHAnsi" w:cstheme="minorHAnsi"/>
          <w:i/>
          <w:iCs/>
        </w:rPr>
        <w:t xml:space="preserve"> de referencia para los 20 países participantes:</w:t>
      </w:r>
    </w:p>
    <w:p w14:paraId="37612809" w14:textId="77777777" w:rsidR="00083A33" w:rsidRPr="00083A33" w:rsidRDefault="00083A33" w:rsidP="00083A33">
      <w:pPr>
        <w:spacing w:line="276" w:lineRule="auto"/>
        <w:jc w:val="both"/>
        <w:rPr>
          <w:rFonts w:asciiTheme="minorHAnsi" w:hAnsiTheme="minorHAnsi" w:cstheme="minorHAnsi"/>
          <w:i/>
          <w:iCs/>
        </w:rPr>
      </w:pPr>
      <w:r w:rsidRPr="00083A33">
        <w:rPr>
          <w:rFonts w:asciiTheme="minorHAnsi" w:hAnsiTheme="minorHAnsi" w:cstheme="minorHAnsi"/>
          <w:i/>
          <w:iCs/>
        </w:rPr>
        <w:t>SOP para Brucelosis</w:t>
      </w:r>
    </w:p>
    <w:p w14:paraId="2549BA83" w14:textId="77777777" w:rsidR="00083A33" w:rsidRPr="00083A33" w:rsidRDefault="00083A33" w:rsidP="00083A33">
      <w:pPr>
        <w:spacing w:line="276" w:lineRule="auto"/>
        <w:jc w:val="both"/>
        <w:rPr>
          <w:rFonts w:asciiTheme="minorHAnsi" w:hAnsiTheme="minorHAnsi" w:cstheme="minorHAnsi"/>
          <w:i/>
          <w:iCs/>
        </w:rPr>
      </w:pPr>
    </w:p>
    <w:p w14:paraId="1884F3E2" w14:textId="77777777" w:rsidR="00083A33" w:rsidRPr="00083A33" w:rsidRDefault="00083A33" w:rsidP="005D4499">
      <w:pPr>
        <w:numPr>
          <w:ilvl w:val="0"/>
          <w:numId w:val="15"/>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SOP 01_BRUCELOSIS_M01_qPCR </w:t>
      </w:r>
      <w:r w:rsidRPr="00083A33">
        <w:rPr>
          <w:rFonts w:asciiTheme="minorHAnsi" w:hAnsiTheme="minorHAnsi" w:cstheme="minorHAnsi"/>
          <w:i/>
          <w:iCs/>
        </w:rPr>
        <w:t xml:space="preserve">Convencional PCR Ensayo cuantitativo de PCR en tiempo real para la detección de ADN de </w:t>
      </w:r>
      <w:proofErr w:type="spellStart"/>
      <w:r w:rsidRPr="00083A33">
        <w:rPr>
          <w:rFonts w:asciiTheme="minorHAnsi" w:hAnsiTheme="minorHAnsi" w:cstheme="minorHAnsi"/>
          <w:i/>
          <w:iCs/>
        </w:rPr>
        <w:t>Brucella</w:t>
      </w:r>
      <w:proofErr w:type="spellEnd"/>
      <w:r w:rsidRPr="00083A33">
        <w:rPr>
          <w:rFonts w:asciiTheme="minorHAnsi" w:hAnsiTheme="minorHAnsi" w:cstheme="minorHAnsi"/>
          <w:i/>
          <w:iCs/>
        </w:rPr>
        <w:t xml:space="preserve"> </w:t>
      </w:r>
    </w:p>
    <w:p w14:paraId="3F8CD2BC" w14:textId="77777777" w:rsidR="00083A33" w:rsidRPr="00083A33" w:rsidRDefault="00083A33" w:rsidP="005D4499">
      <w:pPr>
        <w:numPr>
          <w:ilvl w:val="0"/>
          <w:numId w:val="15"/>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SOP 01_BRUCELOSIS_M03_qPCR </w:t>
      </w:r>
      <w:proofErr w:type="spellStart"/>
      <w:r w:rsidRPr="00083A33">
        <w:rPr>
          <w:rFonts w:asciiTheme="minorHAnsi" w:hAnsiTheme="minorHAnsi" w:cstheme="minorHAnsi"/>
          <w:i/>
          <w:iCs/>
        </w:rPr>
        <w:t>Brucella</w:t>
      </w:r>
      <w:proofErr w:type="spellEnd"/>
      <w:r w:rsidRPr="00083A33">
        <w:rPr>
          <w:rFonts w:asciiTheme="minorHAnsi" w:hAnsiTheme="minorHAnsi" w:cstheme="minorHAnsi"/>
          <w:i/>
          <w:iCs/>
        </w:rPr>
        <w:t xml:space="preserve"> </w:t>
      </w:r>
      <w:proofErr w:type="spellStart"/>
      <w:r w:rsidRPr="00083A33">
        <w:rPr>
          <w:rFonts w:asciiTheme="minorHAnsi" w:hAnsiTheme="minorHAnsi" w:cstheme="minorHAnsi"/>
          <w:i/>
          <w:iCs/>
        </w:rPr>
        <w:t>Multiple</w:t>
      </w:r>
      <w:proofErr w:type="spellEnd"/>
      <w:r w:rsidRPr="00083A33">
        <w:rPr>
          <w:rFonts w:asciiTheme="minorHAnsi" w:hAnsiTheme="minorHAnsi" w:cstheme="minorHAnsi"/>
          <w:i/>
          <w:iCs/>
        </w:rPr>
        <w:t xml:space="preserve"> Loci VNTR </w:t>
      </w:r>
      <w:proofErr w:type="spellStart"/>
      <w:r w:rsidRPr="00083A33">
        <w:rPr>
          <w:rFonts w:asciiTheme="minorHAnsi" w:hAnsiTheme="minorHAnsi" w:cstheme="minorHAnsi"/>
          <w:i/>
          <w:iCs/>
        </w:rPr>
        <w:t>Analysis</w:t>
      </w:r>
      <w:proofErr w:type="spellEnd"/>
      <w:r w:rsidRPr="00083A33">
        <w:rPr>
          <w:rFonts w:asciiTheme="minorHAnsi" w:hAnsiTheme="minorHAnsi" w:cstheme="minorHAnsi"/>
          <w:i/>
          <w:iCs/>
        </w:rPr>
        <w:t xml:space="preserve"> (MLVA) tipificación </w:t>
      </w:r>
    </w:p>
    <w:p w14:paraId="187D4187" w14:textId="77777777" w:rsidR="00083A33" w:rsidRPr="00083A33" w:rsidRDefault="00083A33" w:rsidP="005D4499">
      <w:pPr>
        <w:numPr>
          <w:ilvl w:val="0"/>
          <w:numId w:val="15"/>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SOP 01_BRUCELOSIS_M04_qPCR </w:t>
      </w:r>
      <w:r w:rsidRPr="00083A33">
        <w:rPr>
          <w:rFonts w:asciiTheme="minorHAnsi" w:hAnsiTheme="minorHAnsi" w:cstheme="minorHAnsi"/>
          <w:i/>
          <w:iCs/>
        </w:rPr>
        <w:t>Ensayo PCR multiplex (Bruce-</w:t>
      </w:r>
      <w:proofErr w:type="spellStart"/>
      <w:r w:rsidRPr="00083A33">
        <w:rPr>
          <w:rFonts w:asciiTheme="minorHAnsi" w:hAnsiTheme="minorHAnsi" w:cstheme="minorHAnsi"/>
          <w:i/>
          <w:iCs/>
        </w:rPr>
        <w:t>ladder</w:t>
      </w:r>
      <w:proofErr w:type="spellEnd"/>
      <w:r w:rsidRPr="00083A33">
        <w:rPr>
          <w:rFonts w:asciiTheme="minorHAnsi" w:hAnsiTheme="minorHAnsi" w:cstheme="minorHAnsi"/>
          <w:i/>
          <w:iCs/>
        </w:rPr>
        <w:t xml:space="preserve">) para la tipificación de todas las especies de </w:t>
      </w:r>
      <w:proofErr w:type="spellStart"/>
      <w:r w:rsidRPr="00083A33">
        <w:rPr>
          <w:rFonts w:asciiTheme="minorHAnsi" w:hAnsiTheme="minorHAnsi" w:cstheme="minorHAnsi"/>
          <w:i/>
          <w:iCs/>
        </w:rPr>
        <w:t>Brucella</w:t>
      </w:r>
      <w:proofErr w:type="spellEnd"/>
      <w:r w:rsidRPr="00083A33">
        <w:rPr>
          <w:rFonts w:asciiTheme="minorHAnsi" w:hAnsiTheme="minorHAnsi" w:cstheme="minorHAnsi"/>
          <w:i/>
          <w:iCs/>
        </w:rPr>
        <w:t>, incluidas las cepas vacunales</w:t>
      </w:r>
    </w:p>
    <w:p w14:paraId="1847999C" w14:textId="77777777" w:rsidR="00083A33" w:rsidRPr="00083A33" w:rsidRDefault="00083A33" w:rsidP="005D4499">
      <w:pPr>
        <w:numPr>
          <w:ilvl w:val="0"/>
          <w:numId w:val="15"/>
        </w:numPr>
        <w:spacing w:line="276" w:lineRule="auto"/>
        <w:ind w:left="360"/>
        <w:jc w:val="both"/>
        <w:rPr>
          <w:rFonts w:asciiTheme="minorHAnsi" w:hAnsiTheme="minorHAnsi" w:cstheme="minorHAnsi"/>
          <w:i/>
          <w:iCs/>
        </w:rPr>
      </w:pPr>
      <w:r w:rsidRPr="00083A33">
        <w:rPr>
          <w:rFonts w:asciiTheme="minorHAnsi" w:hAnsiTheme="minorHAnsi" w:cstheme="minorHAnsi"/>
          <w:b/>
          <w:i/>
          <w:iCs/>
        </w:rPr>
        <w:t>SOP 01_BRUCELOSIS_S01_RBT -</w:t>
      </w:r>
      <w:r w:rsidRPr="00083A33">
        <w:rPr>
          <w:rFonts w:asciiTheme="minorHAnsi" w:hAnsiTheme="minorHAnsi" w:cstheme="minorHAnsi"/>
          <w:i/>
          <w:iCs/>
        </w:rPr>
        <w:t>Detección de anticuerpos contra la brucelosis mediante la prueba de Rosa de Bengala</w:t>
      </w:r>
    </w:p>
    <w:p w14:paraId="0DDCA6AE" w14:textId="77777777" w:rsidR="00083A33" w:rsidRPr="00083A33" w:rsidRDefault="00083A33" w:rsidP="005D4499">
      <w:pPr>
        <w:numPr>
          <w:ilvl w:val="0"/>
          <w:numId w:val="15"/>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01_BRUCELOSIS_S04_iELISA </w:t>
      </w:r>
      <w:r w:rsidRPr="00083A33">
        <w:rPr>
          <w:rFonts w:asciiTheme="minorHAnsi" w:hAnsiTheme="minorHAnsi" w:cstheme="minorHAnsi"/>
          <w:i/>
          <w:iCs/>
        </w:rPr>
        <w:t>- Detección de anticuerpos contra la brucelosis en sueros de rumiantes mediante i-ELISA</w:t>
      </w:r>
    </w:p>
    <w:p w14:paraId="64F30CBE" w14:textId="77777777" w:rsidR="00083A33" w:rsidRPr="00083A33" w:rsidRDefault="00083A33" w:rsidP="00083A33">
      <w:pPr>
        <w:spacing w:line="276" w:lineRule="auto"/>
        <w:ind w:left="360"/>
        <w:jc w:val="both"/>
        <w:rPr>
          <w:rFonts w:asciiTheme="minorHAnsi" w:hAnsiTheme="minorHAnsi" w:cstheme="minorHAnsi"/>
          <w:i/>
          <w:iCs/>
        </w:rPr>
      </w:pPr>
    </w:p>
    <w:p w14:paraId="5B3CC351" w14:textId="77777777" w:rsidR="00083A33" w:rsidRPr="00083A33" w:rsidRDefault="00083A33" w:rsidP="00083A33">
      <w:pPr>
        <w:spacing w:line="276" w:lineRule="auto"/>
        <w:jc w:val="both"/>
        <w:rPr>
          <w:rFonts w:asciiTheme="minorHAnsi" w:hAnsiTheme="minorHAnsi" w:cstheme="minorHAnsi"/>
          <w:i/>
          <w:iCs/>
        </w:rPr>
      </w:pPr>
      <w:r w:rsidRPr="00083A33">
        <w:rPr>
          <w:rFonts w:asciiTheme="minorHAnsi" w:hAnsiTheme="minorHAnsi" w:cstheme="minorHAnsi"/>
          <w:i/>
          <w:iCs/>
        </w:rPr>
        <w:t>SOP para Influenza</w:t>
      </w:r>
    </w:p>
    <w:p w14:paraId="451DE2A7" w14:textId="77777777" w:rsidR="00083A33" w:rsidRPr="00083A33" w:rsidRDefault="00083A33" w:rsidP="00083A33">
      <w:pPr>
        <w:spacing w:line="276" w:lineRule="auto"/>
        <w:jc w:val="both"/>
        <w:rPr>
          <w:rFonts w:asciiTheme="minorHAnsi" w:hAnsiTheme="minorHAnsi" w:cstheme="minorHAnsi"/>
          <w:i/>
          <w:iCs/>
        </w:rPr>
      </w:pPr>
    </w:p>
    <w:p w14:paraId="268CED8C" w14:textId="77777777" w:rsidR="00083A33" w:rsidRPr="00083A33" w:rsidRDefault="00083A33" w:rsidP="005D4499">
      <w:pPr>
        <w:numPr>
          <w:ilvl w:val="0"/>
          <w:numId w:val="16"/>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SOP VIR 1003 </w:t>
      </w:r>
      <w:proofErr w:type="spellStart"/>
      <w:r w:rsidRPr="00083A33">
        <w:rPr>
          <w:rFonts w:asciiTheme="minorHAnsi" w:hAnsiTheme="minorHAnsi" w:cstheme="minorHAnsi"/>
          <w:b/>
          <w:i/>
          <w:iCs/>
        </w:rPr>
        <w:t>rRT</w:t>
      </w:r>
      <w:proofErr w:type="spellEnd"/>
      <w:r w:rsidRPr="00083A33">
        <w:rPr>
          <w:rFonts w:asciiTheme="minorHAnsi" w:hAnsiTheme="minorHAnsi" w:cstheme="minorHAnsi"/>
          <w:b/>
          <w:i/>
          <w:iCs/>
        </w:rPr>
        <w:t xml:space="preserve"> PCR IAV </w:t>
      </w:r>
      <w:proofErr w:type="spellStart"/>
      <w:r w:rsidRPr="00083A33">
        <w:rPr>
          <w:rFonts w:asciiTheme="minorHAnsi" w:hAnsiTheme="minorHAnsi" w:cstheme="minorHAnsi"/>
          <w:b/>
          <w:i/>
          <w:iCs/>
        </w:rPr>
        <w:t>IZSVe</w:t>
      </w:r>
      <w:proofErr w:type="spellEnd"/>
      <w:r w:rsidRPr="00083A33">
        <w:rPr>
          <w:rFonts w:asciiTheme="minorHAnsi" w:hAnsiTheme="minorHAnsi" w:cstheme="minorHAnsi"/>
          <w:i/>
          <w:iCs/>
        </w:rPr>
        <w:t xml:space="preserve"> Detección de virus de la influenza A mediante RT-</w:t>
      </w:r>
      <w:proofErr w:type="gramStart"/>
      <w:r w:rsidRPr="00083A33">
        <w:rPr>
          <w:rFonts w:asciiTheme="minorHAnsi" w:hAnsiTheme="minorHAnsi" w:cstheme="minorHAnsi"/>
          <w:i/>
          <w:iCs/>
        </w:rPr>
        <w:t>PCR  en</w:t>
      </w:r>
      <w:proofErr w:type="gramEnd"/>
      <w:r w:rsidRPr="00083A33">
        <w:rPr>
          <w:rFonts w:asciiTheme="minorHAnsi" w:hAnsiTheme="minorHAnsi" w:cstheme="minorHAnsi"/>
          <w:i/>
          <w:iCs/>
        </w:rPr>
        <w:t xml:space="preserve"> tiempo real (Nagy et al., 2021).</w:t>
      </w:r>
    </w:p>
    <w:p w14:paraId="0781D547" w14:textId="77777777" w:rsidR="00083A33" w:rsidRPr="00083A33" w:rsidRDefault="00083A33" w:rsidP="00083A33">
      <w:pPr>
        <w:spacing w:line="276" w:lineRule="auto"/>
        <w:ind w:left="360"/>
        <w:jc w:val="both"/>
        <w:rPr>
          <w:rFonts w:asciiTheme="minorHAnsi" w:hAnsiTheme="minorHAnsi" w:cstheme="minorHAnsi"/>
          <w:i/>
          <w:iCs/>
        </w:rPr>
      </w:pPr>
    </w:p>
    <w:p w14:paraId="1ADFA7DD" w14:textId="77777777" w:rsidR="00083A33" w:rsidRPr="00083A33" w:rsidRDefault="00083A33" w:rsidP="005D4499">
      <w:pPr>
        <w:numPr>
          <w:ilvl w:val="0"/>
          <w:numId w:val="16"/>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SOP VIR 1004 </w:t>
      </w:r>
      <w:proofErr w:type="spellStart"/>
      <w:r w:rsidRPr="00083A33">
        <w:rPr>
          <w:rFonts w:asciiTheme="minorHAnsi" w:hAnsiTheme="minorHAnsi" w:cstheme="minorHAnsi"/>
          <w:b/>
          <w:i/>
          <w:iCs/>
        </w:rPr>
        <w:t>rRT</w:t>
      </w:r>
      <w:proofErr w:type="spellEnd"/>
      <w:r w:rsidRPr="00083A33">
        <w:rPr>
          <w:rFonts w:asciiTheme="minorHAnsi" w:hAnsiTheme="minorHAnsi" w:cstheme="minorHAnsi"/>
          <w:b/>
          <w:i/>
          <w:iCs/>
        </w:rPr>
        <w:t xml:space="preserve"> PCR HA NA </w:t>
      </w:r>
      <w:proofErr w:type="spellStart"/>
      <w:r w:rsidRPr="00083A33">
        <w:rPr>
          <w:rFonts w:asciiTheme="minorHAnsi" w:hAnsiTheme="minorHAnsi" w:cstheme="minorHAnsi"/>
          <w:b/>
          <w:i/>
          <w:iCs/>
        </w:rPr>
        <w:t>IZSVe</w:t>
      </w:r>
      <w:proofErr w:type="spellEnd"/>
      <w:r w:rsidRPr="00083A33">
        <w:rPr>
          <w:rFonts w:asciiTheme="minorHAnsi" w:hAnsiTheme="minorHAnsi" w:cstheme="minorHAnsi"/>
          <w:i/>
          <w:iCs/>
        </w:rPr>
        <w:t xml:space="preserve"> SUBTIPIFICACIÓN DE HA Y NA DEL VIRUS DE LA INFLUENZA AVIAR MEDIANTE RT-PCR EN TIEMPO REAL (Hoffmann et al., 2016; James et al., 2018)</w:t>
      </w:r>
    </w:p>
    <w:p w14:paraId="11377D10" w14:textId="77777777" w:rsidR="00083A33" w:rsidRPr="00083A33" w:rsidRDefault="00083A33" w:rsidP="00083A33">
      <w:pPr>
        <w:spacing w:line="276" w:lineRule="auto"/>
        <w:ind w:left="360"/>
        <w:jc w:val="both"/>
        <w:rPr>
          <w:rFonts w:asciiTheme="minorHAnsi" w:hAnsiTheme="minorHAnsi" w:cstheme="minorHAnsi"/>
          <w:i/>
          <w:iCs/>
        </w:rPr>
      </w:pPr>
    </w:p>
    <w:p w14:paraId="18C595FF" w14:textId="77777777" w:rsidR="00083A33" w:rsidRPr="00083A33" w:rsidRDefault="00083A33" w:rsidP="005D4499">
      <w:pPr>
        <w:numPr>
          <w:ilvl w:val="0"/>
          <w:numId w:val="16"/>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SOP VIR 143 </w:t>
      </w:r>
      <w:proofErr w:type="spellStart"/>
      <w:r w:rsidRPr="00083A33">
        <w:rPr>
          <w:rFonts w:asciiTheme="minorHAnsi" w:hAnsiTheme="minorHAnsi" w:cstheme="minorHAnsi"/>
          <w:b/>
          <w:i/>
          <w:iCs/>
        </w:rPr>
        <w:t>rRT</w:t>
      </w:r>
      <w:proofErr w:type="spellEnd"/>
      <w:r w:rsidRPr="00083A33">
        <w:rPr>
          <w:rFonts w:asciiTheme="minorHAnsi" w:hAnsiTheme="minorHAnsi" w:cstheme="minorHAnsi"/>
          <w:b/>
          <w:i/>
          <w:iCs/>
        </w:rPr>
        <w:t xml:space="preserve"> PCR H5 EA </w:t>
      </w:r>
      <w:proofErr w:type="spellStart"/>
      <w:r w:rsidRPr="00083A33">
        <w:rPr>
          <w:rFonts w:asciiTheme="minorHAnsi" w:hAnsiTheme="minorHAnsi" w:cstheme="minorHAnsi"/>
          <w:b/>
          <w:i/>
          <w:iCs/>
        </w:rPr>
        <w:t>IZSVe</w:t>
      </w:r>
      <w:proofErr w:type="spellEnd"/>
      <w:r w:rsidRPr="00083A33">
        <w:rPr>
          <w:rFonts w:asciiTheme="minorHAnsi" w:hAnsiTheme="minorHAnsi" w:cstheme="minorHAnsi"/>
          <w:i/>
          <w:iCs/>
        </w:rPr>
        <w:t xml:space="preserve"> DETECCIÓN DEL VIRUS DE LA INFLUENZA AVIAR H5 EURASIÁTICO MEDIANTE RT-PCR EN TIEMPO REAL (</w:t>
      </w:r>
      <w:proofErr w:type="spellStart"/>
      <w:r w:rsidRPr="00083A33">
        <w:rPr>
          <w:rFonts w:asciiTheme="minorHAnsi" w:hAnsiTheme="minorHAnsi" w:cstheme="minorHAnsi"/>
          <w:i/>
          <w:iCs/>
        </w:rPr>
        <w:t>Slomka</w:t>
      </w:r>
      <w:proofErr w:type="spellEnd"/>
      <w:r w:rsidRPr="00083A33">
        <w:rPr>
          <w:rFonts w:asciiTheme="minorHAnsi" w:hAnsiTheme="minorHAnsi" w:cstheme="minorHAnsi"/>
          <w:i/>
          <w:iCs/>
        </w:rPr>
        <w:t xml:space="preserve"> et al., 2007)</w:t>
      </w:r>
    </w:p>
    <w:p w14:paraId="6F18208A" w14:textId="77777777" w:rsidR="00083A33" w:rsidRPr="00083A33" w:rsidRDefault="00083A33" w:rsidP="00083A33">
      <w:pPr>
        <w:spacing w:line="276" w:lineRule="auto"/>
        <w:ind w:left="360"/>
        <w:jc w:val="both"/>
        <w:rPr>
          <w:rFonts w:asciiTheme="minorHAnsi" w:hAnsiTheme="minorHAnsi" w:cstheme="minorHAnsi"/>
          <w:i/>
          <w:iCs/>
        </w:rPr>
      </w:pPr>
    </w:p>
    <w:p w14:paraId="0BA54439" w14:textId="77777777" w:rsidR="00083A33" w:rsidRPr="00083A33" w:rsidRDefault="00083A33" w:rsidP="005D4499">
      <w:pPr>
        <w:numPr>
          <w:ilvl w:val="0"/>
          <w:numId w:val="16"/>
        </w:numPr>
        <w:spacing w:line="276" w:lineRule="auto"/>
        <w:ind w:left="360"/>
        <w:jc w:val="both"/>
        <w:rPr>
          <w:rFonts w:asciiTheme="minorHAnsi" w:hAnsiTheme="minorHAnsi" w:cstheme="minorHAnsi"/>
          <w:i/>
          <w:iCs/>
        </w:rPr>
      </w:pPr>
      <w:r w:rsidRPr="00083A33">
        <w:rPr>
          <w:rFonts w:asciiTheme="minorHAnsi" w:hAnsiTheme="minorHAnsi" w:cstheme="minorHAnsi"/>
          <w:i/>
          <w:iCs/>
        </w:rPr>
        <w:t>S</w:t>
      </w:r>
      <w:r w:rsidRPr="00083A33">
        <w:rPr>
          <w:rFonts w:asciiTheme="minorHAnsi" w:hAnsiTheme="minorHAnsi" w:cstheme="minorHAnsi"/>
          <w:b/>
          <w:i/>
          <w:iCs/>
        </w:rPr>
        <w:t xml:space="preserve">OP VIR 144 </w:t>
      </w:r>
      <w:proofErr w:type="spellStart"/>
      <w:r w:rsidRPr="00083A33">
        <w:rPr>
          <w:rFonts w:asciiTheme="minorHAnsi" w:hAnsiTheme="minorHAnsi" w:cstheme="minorHAnsi"/>
          <w:b/>
          <w:i/>
          <w:iCs/>
        </w:rPr>
        <w:t>rRT</w:t>
      </w:r>
      <w:proofErr w:type="spellEnd"/>
      <w:r w:rsidRPr="00083A33">
        <w:rPr>
          <w:rFonts w:asciiTheme="minorHAnsi" w:hAnsiTheme="minorHAnsi" w:cstheme="minorHAnsi"/>
          <w:b/>
          <w:i/>
          <w:iCs/>
        </w:rPr>
        <w:t xml:space="preserve"> PCR H7 EA </w:t>
      </w:r>
      <w:proofErr w:type="spellStart"/>
      <w:r w:rsidRPr="00083A33">
        <w:rPr>
          <w:rFonts w:asciiTheme="minorHAnsi" w:hAnsiTheme="minorHAnsi" w:cstheme="minorHAnsi"/>
          <w:b/>
          <w:i/>
          <w:iCs/>
        </w:rPr>
        <w:t>IZSVe</w:t>
      </w:r>
      <w:proofErr w:type="spellEnd"/>
      <w:r w:rsidRPr="00083A33">
        <w:rPr>
          <w:rFonts w:asciiTheme="minorHAnsi" w:hAnsiTheme="minorHAnsi" w:cstheme="minorHAnsi"/>
          <w:i/>
          <w:iCs/>
        </w:rPr>
        <w:t xml:space="preserve"> DETECCIÓN DEL VIRUS DE LA INFLUENZA AVIAR H7 EUROASIÁTICO MEDIANTE RT-PCR EN TIEMPO REAL (</w:t>
      </w:r>
      <w:proofErr w:type="spellStart"/>
      <w:r w:rsidRPr="00083A33">
        <w:rPr>
          <w:rFonts w:asciiTheme="minorHAnsi" w:hAnsiTheme="minorHAnsi" w:cstheme="minorHAnsi"/>
          <w:i/>
          <w:iCs/>
        </w:rPr>
        <w:t>Slomka</w:t>
      </w:r>
      <w:proofErr w:type="spellEnd"/>
      <w:r w:rsidRPr="00083A33">
        <w:rPr>
          <w:rFonts w:asciiTheme="minorHAnsi" w:hAnsiTheme="minorHAnsi" w:cstheme="minorHAnsi"/>
          <w:i/>
          <w:iCs/>
        </w:rPr>
        <w:t xml:space="preserve"> et al., 2009)</w:t>
      </w:r>
    </w:p>
    <w:p w14:paraId="7E7CB527" w14:textId="77777777" w:rsidR="00083A33" w:rsidRPr="00083A33" w:rsidRDefault="00083A33" w:rsidP="00083A33">
      <w:pPr>
        <w:spacing w:line="276" w:lineRule="auto"/>
        <w:jc w:val="both"/>
        <w:rPr>
          <w:rFonts w:asciiTheme="minorHAnsi" w:hAnsiTheme="minorHAnsi" w:cstheme="minorHAnsi"/>
          <w:i/>
          <w:iCs/>
        </w:rPr>
      </w:pPr>
    </w:p>
    <w:p w14:paraId="113EA7E9" w14:textId="77777777" w:rsidR="00083A33" w:rsidRPr="00083A33" w:rsidRDefault="00083A33" w:rsidP="00083A33">
      <w:pPr>
        <w:spacing w:line="276" w:lineRule="auto"/>
        <w:jc w:val="both"/>
        <w:rPr>
          <w:rFonts w:asciiTheme="minorHAnsi" w:hAnsiTheme="minorHAnsi" w:cstheme="minorHAnsi"/>
          <w:i/>
          <w:iCs/>
        </w:rPr>
      </w:pPr>
      <w:r w:rsidRPr="00083A33">
        <w:rPr>
          <w:rFonts w:asciiTheme="minorHAnsi" w:hAnsiTheme="minorHAnsi" w:cstheme="minorHAnsi"/>
          <w:i/>
          <w:iCs/>
        </w:rPr>
        <w:t>SOP para Newcastle</w:t>
      </w:r>
    </w:p>
    <w:p w14:paraId="2BBC4A2C" w14:textId="77777777" w:rsidR="00083A33" w:rsidRPr="00083A33" w:rsidRDefault="00083A33" w:rsidP="00083A33">
      <w:pPr>
        <w:spacing w:line="276" w:lineRule="auto"/>
        <w:jc w:val="both"/>
        <w:rPr>
          <w:rFonts w:asciiTheme="minorHAnsi" w:hAnsiTheme="minorHAnsi" w:cstheme="minorHAnsi"/>
          <w:i/>
          <w:iCs/>
        </w:rPr>
      </w:pPr>
    </w:p>
    <w:p w14:paraId="71763A1F" w14:textId="77777777" w:rsidR="00083A33" w:rsidRPr="00083A33" w:rsidRDefault="00083A33" w:rsidP="005D4499">
      <w:pPr>
        <w:numPr>
          <w:ilvl w:val="0"/>
          <w:numId w:val="18"/>
        </w:numPr>
        <w:spacing w:line="276" w:lineRule="auto"/>
        <w:jc w:val="both"/>
        <w:rPr>
          <w:rFonts w:asciiTheme="minorHAnsi" w:hAnsiTheme="minorHAnsi" w:cstheme="minorHAnsi"/>
          <w:i/>
          <w:iCs/>
          <w:lang w:val="en-US"/>
        </w:rPr>
      </w:pPr>
      <w:r w:rsidRPr="00083A33">
        <w:rPr>
          <w:rFonts w:asciiTheme="minorHAnsi" w:hAnsiTheme="minorHAnsi" w:cstheme="minorHAnsi"/>
          <w:b/>
          <w:i/>
          <w:iCs/>
          <w:lang w:val="en-US"/>
        </w:rPr>
        <w:t>SOP VIR 063_RT_PCR_Sequencing_AOAV-1_IZSVe</w:t>
      </w:r>
      <w:r w:rsidRPr="00083A33">
        <w:rPr>
          <w:rFonts w:asciiTheme="minorHAnsi" w:hAnsiTheme="minorHAnsi" w:cstheme="minorHAnsi"/>
          <w:i/>
          <w:iCs/>
          <w:lang w:val="en-US"/>
        </w:rPr>
        <w:t>_BENCH</w:t>
      </w:r>
    </w:p>
    <w:p w14:paraId="5FA0A3AE" w14:textId="77777777" w:rsidR="00083A33" w:rsidRPr="00083A33" w:rsidRDefault="00083A33" w:rsidP="005D4499">
      <w:pPr>
        <w:numPr>
          <w:ilvl w:val="0"/>
          <w:numId w:val="18"/>
        </w:numPr>
        <w:spacing w:line="276" w:lineRule="auto"/>
        <w:jc w:val="both"/>
        <w:rPr>
          <w:rFonts w:asciiTheme="minorHAnsi" w:hAnsiTheme="minorHAnsi" w:cstheme="minorHAnsi"/>
          <w:b/>
          <w:i/>
          <w:iCs/>
        </w:rPr>
      </w:pPr>
      <w:r w:rsidRPr="00083A33">
        <w:rPr>
          <w:rFonts w:asciiTheme="minorHAnsi" w:hAnsiTheme="minorHAnsi" w:cstheme="minorHAnsi"/>
          <w:b/>
          <w:i/>
          <w:iCs/>
        </w:rPr>
        <w:t>SOP VIR 151_rRT_PCR_AOAV-1_IZSVe_BENCH_Español</w:t>
      </w:r>
    </w:p>
    <w:p w14:paraId="30B4441F" w14:textId="77777777" w:rsidR="00083A33" w:rsidRPr="00083A33" w:rsidRDefault="00083A33" w:rsidP="00083A33">
      <w:pPr>
        <w:spacing w:line="276" w:lineRule="auto"/>
        <w:ind w:left="360"/>
        <w:jc w:val="both"/>
        <w:rPr>
          <w:rFonts w:asciiTheme="minorHAnsi" w:hAnsiTheme="minorHAnsi" w:cstheme="minorHAnsi"/>
          <w:i/>
          <w:iCs/>
        </w:rPr>
      </w:pPr>
    </w:p>
    <w:p w14:paraId="164E7D4A" w14:textId="04D5C428" w:rsidR="00083A33" w:rsidRPr="00083A33" w:rsidRDefault="00083A33" w:rsidP="00083A33">
      <w:pPr>
        <w:spacing w:line="276" w:lineRule="auto"/>
        <w:jc w:val="both"/>
        <w:rPr>
          <w:rFonts w:asciiTheme="minorHAnsi" w:hAnsiTheme="minorHAnsi" w:cstheme="minorHAnsi"/>
          <w:i/>
          <w:iCs/>
        </w:rPr>
      </w:pPr>
      <w:r w:rsidRPr="00083A33">
        <w:rPr>
          <w:rFonts w:asciiTheme="minorHAnsi" w:hAnsiTheme="minorHAnsi" w:cstheme="minorHAnsi"/>
          <w:i/>
          <w:iCs/>
        </w:rPr>
        <w:t>SOP para Fiebre porcina africana</w:t>
      </w:r>
    </w:p>
    <w:p w14:paraId="5C292EA3" w14:textId="77777777" w:rsidR="00083A33" w:rsidRPr="00083A33" w:rsidRDefault="00083A33" w:rsidP="00083A33">
      <w:pPr>
        <w:spacing w:line="276" w:lineRule="auto"/>
        <w:ind w:left="720"/>
        <w:jc w:val="both"/>
        <w:rPr>
          <w:rFonts w:asciiTheme="minorHAnsi" w:hAnsiTheme="minorHAnsi" w:cstheme="minorHAnsi"/>
          <w:b/>
          <w:i/>
          <w:iCs/>
        </w:rPr>
      </w:pPr>
    </w:p>
    <w:p w14:paraId="32EF0A3E" w14:textId="77777777" w:rsidR="00083A33" w:rsidRPr="00083A33" w:rsidRDefault="00083A33" w:rsidP="005D4499">
      <w:pPr>
        <w:numPr>
          <w:ilvl w:val="0"/>
          <w:numId w:val="17"/>
        </w:numPr>
        <w:spacing w:line="276" w:lineRule="auto"/>
        <w:jc w:val="both"/>
        <w:rPr>
          <w:rFonts w:asciiTheme="minorHAnsi" w:hAnsiTheme="minorHAnsi" w:cstheme="minorHAnsi"/>
          <w:i/>
          <w:iCs/>
        </w:rPr>
      </w:pPr>
      <w:r w:rsidRPr="00083A33">
        <w:rPr>
          <w:rFonts w:asciiTheme="minorHAnsi" w:hAnsiTheme="minorHAnsi" w:cstheme="minorHAnsi"/>
          <w:b/>
          <w:i/>
          <w:iCs/>
        </w:rPr>
        <w:t xml:space="preserve">PCR Real time PPA. </w:t>
      </w:r>
      <w:r w:rsidRPr="00083A33">
        <w:rPr>
          <w:rFonts w:asciiTheme="minorHAnsi" w:hAnsiTheme="minorHAnsi" w:cstheme="minorHAnsi"/>
          <w:i/>
          <w:iCs/>
        </w:rPr>
        <w:t>Detección del Virus de la Peste Porcina Africana (VPPA) por la Reacción en Cadena de la Polimerasa RT-PCR</w:t>
      </w:r>
      <w:r w:rsidRPr="00083A33">
        <w:rPr>
          <w:rFonts w:asciiTheme="minorHAnsi" w:eastAsia="Arial" w:hAnsiTheme="minorHAnsi" w:cstheme="minorHAnsi"/>
          <w:b/>
          <w:i/>
          <w:iCs/>
          <w:sz w:val="28"/>
          <w:szCs w:val="28"/>
        </w:rPr>
        <w:t xml:space="preserve"> </w:t>
      </w:r>
    </w:p>
    <w:p w14:paraId="1768BD00" w14:textId="77777777" w:rsidR="00083A33" w:rsidRPr="00083A33" w:rsidRDefault="00083A33" w:rsidP="005D4499">
      <w:pPr>
        <w:numPr>
          <w:ilvl w:val="0"/>
          <w:numId w:val="17"/>
        </w:numPr>
        <w:spacing w:line="276" w:lineRule="auto"/>
        <w:jc w:val="both"/>
        <w:rPr>
          <w:rFonts w:asciiTheme="minorHAnsi" w:eastAsia="Arial" w:hAnsiTheme="minorHAnsi" w:cstheme="minorHAnsi"/>
          <w:b/>
          <w:i/>
          <w:iCs/>
          <w:sz w:val="28"/>
          <w:szCs w:val="28"/>
        </w:rPr>
      </w:pPr>
      <w:proofErr w:type="gramStart"/>
      <w:r w:rsidRPr="00083A33">
        <w:rPr>
          <w:rFonts w:asciiTheme="minorHAnsi" w:hAnsiTheme="minorHAnsi" w:cstheme="minorHAnsi"/>
          <w:b/>
          <w:i/>
          <w:iCs/>
        </w:rPr>
        <w:t>SOP  PCR</w:t>
      </w:r>
      <w:proofErr w:type="gramEnd"/>
      <w:r w:rsidRPr="00083A33">
        <w:rPr>
          <w:rFonts w:asciiTheme="minorHAnsi" w:hAnsiTheme="minorHAnsi" w:cstheme="minorHAnsi"/>
          <w:b/>
          <w:i/>
          <w:iCs/>
        </w:rPr>
        <w:t xml:space="preserve"> Real time PPA </w:t>
      </w:r>
      <w:r w:rsidRPr="00083A33">
        <w:rPr>
          <w:rFonts w:asciiTheme="minorHAnsi" w:hAnsiTheme="minorHAnsi" w:cstheme="minorHAnsi"/>
          <w:i/>
          <w:iCs/>
        </w:rPr>
        <w:t>Detección del Virus de la Peste Porcina Africana (VPPA) mediante reacción en cadena de la polimerasa (PCR) en Tiempo Real</w:t>
      </w:r>
    </w:p>
    <w:p w14:paraId="28275FA0" w14:textId="77777777" w:rsidR="00083A33" w:rsidRPr="00083A33" w:rsidRDefault="00083A33" w:rsidP="005D4499">
      <w:pPr>
        <w:numPr>
          <w:ilvl w:val="0"/>
          <w:numId w:val="17"/>
        </w:numPr>
        <w:spacing w:line="276" w:lineRule="auto"/>
        <w:jc w:val="both"/>
        <w:rPr>
          <w:rFonts w:asciiTheme="minorHAnsi" w:hAnsiTheme="minorHAnsi" w:cstheme="minorHAnsi"/>
          <w:b/>
          <w:i/>
          <w:iCs/>
        </w:rPr>
      </w:pPr>
      <w:r w:rsidRPr="00083A33">
        <w:rPr>
          <w:rFonts w:asciiTheme="minorHAnsi" w:hAnsiTheme="minorHAnsi" w:cstheme="minorHAnsi"/>
          <w:b/>
          <w:i/>
          <w:iCs/>
        </w:rPr>
        <w:lastRenderedPageBreak/>
        <w:t xml:space="preserve">SOP </w:t>
      </w:r>
      <w:proofErr w:type="gramStart"/>
      <w:r w:rsidRPr="00083A33">
        <w:rPr>
          <w:rFonts w:asciiTheme="minorHAnsi" w:hAnsiTheme="minorHAnsi" w:cstheme="minorHAnsi"/>
          <w:b/>
          <w:i/>
          <w:iCs/>
        </w:rPr>
        <w:t>ELISA  PPA</w:t>
      </w:r>
      <w:proofErr w:type="gramEnd"/>
      <w:r w:rsidRPr="00083A33">
        <w:rPr>
          <w:rFonts w:asciiTheme="minorHAnsi" w:hAnsiTheme="minorHAnsi" w:cstheme="minorHAnsi"/>
          <w:b/>
          <w:i/>
          <w:iCs/>
        </w:rPr>
        <w:t xml:space="preserve"> </w:t>
      </w:r>
      <w:r w:rsidRPr="00083A33">
        <w:rPr>
          <w:rFonts w:asciiTheme="minorHAnsi" w:hAnsiTheme="minorHAnsi" w:cstheme="minorHAnsi"/>
          <w:i/>
          <w:iCs/>
        </w:rPr>
        <w:t>Prueba de Detección Indirecta de la Peste Porcina Africana (PPA)</w:t>
      </w:r>
    </w:p>
    <w:p w14:paraId="098C4090" w14:textId="77777777" w:rsidR="00083A33" w:rsidRPr="00083A33" w:rsidRDefault="00083A33" w:rsidP="00083A33">
      <w:pPr>
        <w:spacing w:line="276" w:lineRule="auto"/>
        <w:jc w:val="both"/>
        <w:rPr>
          <w:rFonts w:asciiTheme="minorHAnsi" w:hAnsiTheme="minorHAnsi" w:cstheme="minorHAnsi"/>
          <w:i/>
          <w:iCs/>
        </w:rPr>
      </w:pPr>
    </w:p>
    <w:p w14:paraId="64959A12" w14:textId="77777777" w:rsidR="00083A33" w:rsidRPr="00083A33" w:rsidRDefault="00083A33" w:rsidP="005D4499">
      <w:pPr>
        <w:numPr>
          <w:ilvl w:val="0"/>
          <w:numId w:val="17"/>
        </w:numPr>
        <w:spacing w:line="276" w:lineRule="auto"/>
        <w:jc w:val="both"/>
        <w:rPr>
          <w:rFonts w:asciiTheme="minorHAnsi" w:hAnsiTheme="minorHAnsi" w:cstheme="minorHAnsi"/>
          <w:i/>
          <w:iCs/>
        </w:rPr>
      </w:pPr>
      <w:r w:rsidRPr="00083A33">
        <w:rPr>
          <w:rFonts w:asciiTheme="minorHAnsi" w:hAnsiTheme="minorHAnsi" w:cstheme="minorHAnsi"/>
          <w:b/>
          <w:i/>
          <w:iCs/>
        </w:rPr>
        <w:t>SOP procesamiento Mx PPA</w:t>
      </w:r>
      <w:r w:rsidRPr="00083A33">
        <w:rPr>
          <w:rFonts w:asciiTheme="minorHAnsi" w:hAnsiTheme="minorHAnsi" w:cstheme="minorHAnsi"/>
          <w:i/>
          <w:iCs/>
        </w:rPr>
        <w:t xml:space="preserve"> Procesamiento de muestras para el diagnóstico del Virus de la Peste Porcina Africana (VPPA)</w:t>
      </w:r>
    </w:p>
    <w:p w14:paraId="5A44827F" w14:textId="77777777" w:rsidR="00083A33" w:rsidRPr="00083A33" w:rsidRDefault="00083A33" w:rsidP="005D4499">
      <w:pPr>
        <w:numPr>
          <w:ilvl w:val="0"/>
          <w:numId w:val="17"/>
        </w:numPr>
        <w:spacing w:line="276" w:lineRule="auto"/>
        <w:jc w:val="both"/>
        <w:rPr>
          <w:rFonts w:asciiTheme="minorHAnsi" w:hAnsiTheme="minorHAnsi" w:cstheme="minorHAnsi"/>
          <w:i/>
          <w:iCs/>
        </w:rPr>
      </w:pPr>
      <w:r w:rsidRPr="00083A33">
        <w:rPr>
          <w:rFonts w:asciiTheme="minorHAnsi" w:hAnsiTheme="minorHAnsi" w:cstheme="minorHAnsi"/>
          <w:b/>
          <w:i/>
          <w:iCs/>
        </w:rPr>
        <w:t xml:space="preserve">SOP </w:t>
      </w:r>
      <w:proofErr w:type="spellStart"/>
      <w:r w:rsidRPr="00083A33">
        <w:rPr>
          <w:rFonts w:asciiTheme="minorHAnsi" w:hAnsiTheme="minorHAnsi" w:cstheme="minorHAnsi"/>
          <w:b/>
          <w:i/>
          <w:iCs/>
        </w:rPr>
        <w:t>Genotipado</w:t>
      </w:r>
      <w:proofErr w:type="spellEnd"/>
      <w:r w:rsidRPr="00083A33">
        <w:rPr>
          <w:rFonts w:asciiTheme="minorHAnsi" w:hAnsiTheme="minorHAnsi" w:cstheme="minorHAnsi"/>
          <w:b/>
          <w:i/>
          <w:iCs/>
        </w:rPr>
        <w:t xml:space="preserve"> VPPA</w:t>
      </w:r>
      <w:r w:rsidRPr="00083A33">
        <w:rPr>
          <w:rFonts w:asciiTheme="minorHAnsi" w:hAnsiTheme="minorHAnsi" w:cstheme="minorHAnsi"/>
          <w:i/>
          <w:iCs/>
        </w:rPr>
        <w:t xml:space="preserve"> </w:t>
      </w:r>
      <w:proofErr w:type="spellStart"/>
      <w:r w:rsidRPr="00083A33">
        <w:rPr>
          <w:rFonts w:asciiTheme="minorHAnsi" w:hAnsiTheme="minorHAnsi" w:cstheme="minorHAnsi"/>
          <w:i/>
          <w:iCs/>
        </w:rPr>
        <w:t>Genotipado</w:t>
      </w:r>
      <w:proofErr w:type="spellEnd"/>
      <w:r w:rsidRPr="00083A33">
        <w:rPr>
          <w:rFonts w:asciiTheme="minorHAnsi" w:hAnsiTheme="minorHAnsi" w:cstheme="minorHAnsi"/>
          <w:i/>
          <w:iCs/>
        </w:rPr>
        <w:t xml:space="preserve"> de aislados del Virus de la Peste Porcina Africana (VPPA)</w:t>
      </w:r>
    </w:p>
    <w:p w14:paraId="114F39CD" w14:textId="77777777" w:rsidR="00083A33" w:rsidRPr="00083A33" w:rsidRDefault="00083A33" w:rsidP="005D4499">
      <w:pPr>
        <w:numPr>
          <w:ilvl w:val="0"/>
          <w:numId w:val="17"/>
        </w:numPr>
        <w:spacing w:line="276" w:lineRule="auto"/>
        <w:jc w:val="both"/>
        <w:rPr>
          <w:rFonts w:asciiTheme="minorHAnsi" w:hAnsiTheme="minorHAnsi" w:cstheme="minorHAnsi"/>
          <w:i/>
          <w:iCs/>
        </w:rPr>
      </w:pPr>
      <w:r w:rsidRPr="00083A33">
        <w:rPr>
          <w:rFonts w:asciiTheme="minorHAnsi" w:hAnsiTheme="minorHAnsi" w:cstheme="minorHAnsi"/>
          <w:b/>
          <w:i/>
          <w:iCs/>
        </w:rPr>
        <w:t>SOP PCR PPA en Tiempo real</w:t>
      </w:r>
      <w:r w:rsidRPr="00083A33">
        <w:rPr>
          <w:rFonts w:asciiTheme="minorHAnsi" w:hAnsiTheme="minorHAnsi" w:cstheme="minorHAnsi"/>
          <w:i/>
          <w:iCs/>
        </w:rPr>
        <w:t xml:space="preserve"> Reacción en Cadena de la Polimerasa para la Detección del Virus de la Peste Porcina Africana (ASF-System1)</w:t>
      </w:r>
    </w:p>
    <w:p w14:paraId="0797B6A7" w14:textId="77777777" w:rsidR="00083A33" w:rsidRPr="00083A33" w:rsidRDefault="00083A33" w:rsidP="00083A33">
      <w:pPr>
        <w:spacing w:line="276" w:lineRule="auto"/>
        <w:jc w:val="both"/>
        <w:rPr>
          <w:rFonts w:asciiTheme="minorHAnsi" w:hAnsiTheme="minorHAnsi" w:cstheme="minorHAnsi"/>
          <w:i/>
          <w:iCs/>
        </w:rPr>
      </w:pPr>
    </w:p>
    <w:p w14:paraId="6246C82F" w14:textId="77777777" w:rsidR="00083A33" w:rsidRPr="00083A33" w:rsidRDefault="00083A33" w:rsidP="00083A33">
      <w:pPr>
        <w:spacing w:line="276" w:lineRule="auto"/>
        <w:jc w:val="both"/>
        <w:rPr>
          <w:rFonts w:asciiTheme="minorHAnsi" w:hAnsiTheme="minorHAnsi" w:cstheme="minorHAnsi"/>
          <w:i/>
          <w:iCs/>
        </w:rPr>
      </w:pPr>
      <w:r w:rsidRPr="00083A33">
        <w:rPr>
          <w:rFonts w:asciiTheme="minorHAnsi" w:hAnsiTheme="minorHAnsi" w:cstheme="minorHAnsi"/>
          <w:i/>
          <w:iCs/>
        </w:rPr>
        <w:t>SOP para Fiebre porcina clásica</w:t>
      </w:r>
    </w:p>
    <w:p w14:paraId="507A90A9" w14:textId="77777777" w:rsidR="00083A33" w:rsidRPr="00083A33" w:rsidRDefault="00083A33" w:rsidP="00083A33">
      <w:pPr>
        <w:spacing w:line="276" w:lineRule="auto"/>
        <w:jc w:val="both"/>
        <w:rPr>
          <w:rFonts w:asciiTheme="minorHAnsi" w:hAnsiTheme="minorHAnsi" w:cstheme="minorHAnsi"/>
          <w:i/>
          <w:iCs/>
        </w:rPr>
      </w:pPr>
    </w:p>
    <w:p w14:paraId="090C7838" w14:textId="77777777" w:rsidR="00083A33" w:rsidRPr="00083A33" w:rsidRDefault="00083A33" w:rsidP="005D4499">
      <w:pPr>
        <w:numPr>
          <w:ilvl w:val="0"/>
          <w:numId w:val="15"/>
        </w:numPr>
        <w:spacing w:line="276" w:lineRule="auto"/>
        <w:ind w:left="360"/>
        <w:jc w:val="both"/>
        <w:rPr>
          <w:rFonts w:asciiTheme="minorHAnsi" w:hAnsiTheme="minorHAnsi" w:cstheme="minorHAnsi"/>
          <w:i/>
          <w:iCs/>
        </w:rPr>
      </w:pPr>
      <w:r w:rsidRPr="00083A33">
        <w:rPr>
          <w:rFonts w:asciiTheme="minorHAnsi" w:hAnsiTheme="minorHAnsi" w:cstheme="minorHAnsi"/>
          <w:b/>
          <w:i/>
          <w:iCs/>
        </w:rPr>
        <w:t xml:space="preserve">SOP Convencional PCR PPC. </w:t>
      </w:r>
      <w:r w:rsidRPr="00083A33">
        <w:rPr>
          <w:rFonts w:asciiTheme="minorHAnsi" w:hAnsiTheme="minorHAnsi" w:cstheme="minorHAnsi"/>
          <w:i/>
          <w:iCs/>
        </w:rPr>
        <w:t xml:space="preserve">Detección de Ácidos Nucleicos del Virus de la Peste Porcina Clásica (PPC) por PCR Convencional </w:t>
      </w:r>
    </w:p>
    <w:p w14:paraId="3E6CA122" w14:textId="77777777" w:rsidR="00083A33" w:rsidRPr="00083A33" w:rsidRDefault="00083A33" w:rsidP="005D4499">
      <w:pPr>
        <w:numPr>
          <w:ilvl w:val="0"/>
          <w:numId w:val="15"/>
        </w:numPr>
        <w:spacing w:line="276" w:lineRule="auto"/>
        <w:ind w:left="360"/>
        <w:jc w:val="both"/>
        <w:rPr>
          <w:rFonts w:asciiTheme="minorHAnsi" w:hAnsiTheme="minorHAnsi" w:cstheme="minorHAnsi"/>
          <w:i/>
          <w:iCs/>
        </w:rPr>
      </w:pPr>
      <w:proofErr w:type="gramStart"/>
      <w:r w:rsidRPr="00083A33">
        <w:rPr>
          <w:rFonts w:asciiTheme="minorHAnsi" w:hAnsiTheme="minorHAnsi" w:cstheme="minorHAnsi"/>
          <w:b/>
          <w:i/>
          <w:iCs/>
          <w:lang w:val="en-US"/>
        </w:rPr>
        <w:t>SOP  PCR</w:t>
      </w:r>
      <w:proofErr w:type="gramEnd"/>
      <w:r w:rsidRPr="00083A33">
        <w:rPr>
          <w:rFonts w:asciiTheme="minorHAnsi" w:hAnsiTheme="minorHAnsi" w:cstheme="minorHAnsi"/>
          <w:b/>
          <w:i/>
          <w:iCs/>
          <w:lang w:val="en-US"/>
        </w:rPr>
        <w:t xml:space="preserve"> Real time VPPC.</w:t>
      </w:r>
      <w:r w:rsidRPr="00083A33">
        <w:rPr>
          <w:rFonts w:asciiTheme="minorHAnsi" w:hAnsiTheme="minorHAnsi" w:cstheme="minorHAnsi"/>
          <w:i/>
          <w:iCs/>
          <w:lang w:val="en-US"/>
        </w:rPr>
        <w:t xml:space="preserve"> </w:t>
      </w:r>
      <w:r w:rsidRPr="00083A33">
        <w:rPr>
          <w:rFonts w:asciiTheme="minorHAnsi" w:hAnsiTheme="minorHAnsi" w:cstheme="minorHAnsi"/>
          <w:i/>
          <w:iCs/>
        </w:rPr>
        <w:t>Detección del Virus de la Peste Porcina Clásica (VPPC) por la Reacción en Cadena de la Polimerasa RT-PCR</w:t>
      </w:r>
      <w:r w:rsidRPr="00083A33">
        <w:rPr>
          <w:rFonts w:asciiTheme="minorHAnsi" w:eastAsia="Arial" w:hAnsiTheme="minorHAnsi" w:cstheme="minorHAnsi"/>
          <w:b/>
          <w:i/>
          <w:iCs/>
          <w:sz w:val="32"/>
          <w:szCs w:val="32"/>
        </w:rPr>
        <w:t xml:space="preserve"> </w:t>
      </w:r>
    </w:p>
    <w:p w14:paraId="70BD902F" w14:textId="44B06E16" w:rsidR="00083A33" w:rsidRDefault="00083A33" w:rsidP="005D4499">
      <w:pPr>
        <w:numPr>
          <w:ilvl w:val="0"/>
          <w:numId w:val="15"/>
        </w:numPr>
        <w:spacing w:line="276" w:lineRule="auto"/>
        <w:ind w:left="360"/>
        <w:jc w:val="both"/>
        <w:rPr>
          <w:rFonts w:asciiTheme="minorHAnsi" w:eastAsia="Arial" w:hAnsiTheme="minorHAnsi" w:cstheme="minorHAnsi"/>
          <w:b/>
          <w:i/>
          <w:iCs/>
          <w:sz w:val="32"/>
          <w:szCs w:val="32"/>
        </w:rPr>
      </w:pPr>
      <w:proofErr w:type="spellStart"/>
      <w:r w:rsidRPr="00083A33">
        <w:rPr>
          <w:rFonts w:asciiTheme="minorHAnsi" w:hAnsiTheme="minorHAnsi" w:cstheme="minorHAnsi"/>
          <w:b/>
          <w:i/>
          <w:iCs/>
        </w:rPr>
        <w:t>SOP_ELISA_PPC_Español_IDEXX</w:t>
      </w:r>
      <w:proofErr w:type="spellEnd"/>
      <w:r w:rsidRPr="00083A33">
        <w:rPr>
          <w:rFonts w:asciiTheme="minorHAnsi" w:hAnsiTheme="minorHAnsi" w:cstheme="minorHAnsi"/>
          <w:i/>
          <w:iCs/>
        </w:rPr>
        <w:t xml:space="preserve"> Kit para la detección de Anticuerpos frente al Virus de la Peste Porcina Clásica (CSFV)</w:t>
      </w:r>
    </w:p>
    <w:p w14:paraId="3F7C2220" w14:textId="77777777" w:rsidR="00083A33" w:rsidRPr="00083A33" w:rsidRDefault="00083A33" w:rsidP="005D4499">
      <w:pPr>
        <w:numPr>
          <w:ilvl w:val="0"/>
          <w:numId w:val="15"/>
        </w:numPr>
        <w:spacing w:line="276" w:lineRule="auto"/>
        <w:ind w:left="360"/>
        <w:jc w:val="both"/>
        <w:rPr>
          <w:rFonts w:asciiTheme="minorHAnsi" w:eastAsia="Arial" w:hAnsiTheme="minorHAnsi" w:cstheme="minorHAnsi"/>
          <w:b/>
          <w:i/>
          <w:iCs/>
          <w:sz w:val="32"/>
          <w:szCs w:val="32"/>
        </w:rPr>
      </w:pPr>
    </w:p>
    <w:p w14:paraId="335152F6" w14:textId="77777777" w:rsidR="00083A33" w:rsidRPr="00083A33" w:rsidRDefault="00083A33" w:rsidP="00083A33">
      <w:pPr>
        <w:spacing w:after="200" w:line="276" w:lineRule="auto"/>
        <w:rPr>
          <w:rFonts w:asciiTheme="minorHAnsi" w:hAnsiTheme="minorHAnsi" w:cstheme="minorHAnsi"/>
          <w:b/>
          <w:i/>
          <w:iCs/>
          <w:color w:val="000000"/>
        </w:rPr>
      </w:pPr>
      <w:r w:rsidRPr="00083A33">
        <w:rPr>
          <w:rFonts w:asciiTheme="minorHAnsi" w:hAnsiTheme="minorHAnsi" w:cstheme="minorHAnsi"/>
          <w:b/>
          <w:i/>
          <w:iCs/>
          <w:color w:val="000000"/>
        </w:rPr>
        <w:t>A.- DIFICULTADES Y PROBLEMAS PRESENTADOS DURANTE LA MARCHA DEL PROYECTO</w:t>
      </w:r>
    </w:p>
    <w:p w14:paraId="5D89B8C1" w14:textId="18360131"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Se mencionarán los problemas y dificultades presentados durante el desarrollo del proyecto, haciéndose énfasis en las soluciones.</w:t>
      </w:r>
    </w:p>
    <w:p w14:paraId="161C02B5" w14:textId="045FAE2A" w:rsidR="00083A33" w:rsidRPr="00083A33" w:rsidRDefault="00083A33" w:rsidP="005D4499">
      <w:pPr>
        <w:numPr>
          <w:ilvl w:val="0"/>
          <w:numId w:val="12"/>
        </w:numPr>
        <w:spacing w:after="120" w:line="276" w:lineRule="auto"/>
        <w:rPr>
          <w:rFonts w:asciiTheme="minorHAnsi" w:hAnsiTheme="minorHAnsi" w:cstheme="minorHAnsi"/>
          <w:i/>
          <w:iCs/>
          <w:color w:val="000000"/>
        </w:rPr>
      </w:pPr>
      <w:r w:rsidRPr="00083A33">
        <w:rPr>
          <w:rFonts w:asciiTheme="minorHAnsi" w:hAnsiTheme="minorHAnsi" w:cstheme="minorHAnsi"/>
          <w:i/>
          <w:iCs/>
        </w:rPr>
        <w:t xml:space="preserve">Se tuvo que unir </w:t>
      </w:r>
      <w:proofErr w:type="gramStart"/>
      <w:r w:rsidRPr="00083A33">
        <w:rPr>
          <w:rFonts w:asciiTheme="minorHAnsi" w:hAnsiTheme="minorHAnsi" w:cstheme="minorHAnsi"/>
          <w:i/>
          <w:iCs/>
        </w:rPr>
        <w:t>actividades  para</w:t>
      </w:r>
      <w:proofErr w:type="gramEnd"/>
      <w:r w:rsidRPr="00083A33">
        <w:rPr>
          <w:rFonts w:asciiTheme="minorHAnsi" w:hAnsiTheme="minorHAnsi" w:cstheme="minorHAnsi"/>
          <w:i/>
          <w:iCs/>
        </w:rPr>
        <w:t xml:space="preserve"> poder optimizar los recursos disponibles para el año 2022 y poder realizar el Taller Regional Técnicas de Diagnóstico de Enfermedades Animales Transfronterizas, Buenos Aires, 17 a 21 de octubre de 2022</w:t>
      </w:r>
    </w:p>
    <w:p w14:paraId="6AD25108" w14:textId="47F70E93" w:rsidR="00083A33" w:rsidRPr="00083A33" w:rsidRDefault="00083A33" w:rsidP="005D4499">
      <w:pPr>
        <w:numPr>
          <w:ilvl w:val="0"/>
          <w:numId w:val="12"/>
        </w:numPr>
        <w:spacing w:after="120" w:line="276" w:lineRule="auto"/>
        <w:rPr>
          <w:rFonts w:asciiTheme="minorHAnsi" w:hAnsiTheme="minorHAnsi" w:cstheme="minorHAnsi"/>
          <w:i/>
          <w:iCs/>
          <w:color w:val="000000"/>
        </w:rPr>
        <w:sectPr w:rsidR="00083A33" w:rsidRPr="00083A33" w:rsidSect="00003192">
          <w:pgSz w:w="11906" w:h="16838"/>
          <w:pgMar w:top="1440" w:right="1440" w:bottom="1440" w:left="1440" w:header="709" w:footer="709" w:gutter="0"/>
          <w:pgNumType w:start="0"/>
          <w:cols w:space="720"/>
          <w:titlePg/>
        </w:sectPr>
      </w:pPr>
      <w:r w:rsidRPr="00083A33">
        <w:rPr>
          <w:rFonts w:asciiTheme="minorHAnsi" w:hAnsiTheme="minorHAnsi" w:cstheme="minorHAnsi"/>
          <w:i/>
          <w:iCs/>
        </w:rPr>
        <w:t>Durante el año varios representantes de país fueron cambiados por un sustituto, sin embargo, lograron actualizarse bien en la dinámica y participar activamente en las reunione</w:t>
      </w:r>
      <w:r>
        <w:rPr>
          <w:rFonts w:asciiTheme="minorHAnsi" w:hAnsiTheme="minorHAnsi" w:cstheme="minorHAnsi"/>
          <w:i/>
          <w:iCs/>
        </w:rPr>
        <w:t>s.</w:t>
      </w:r>
    </w:p>
    <w:p w14:paraId="2F0C4572" w14:textId="6BF70B05"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lastRenderedPageBreak/>
        <w:t>Anexo 1. Lista de actividades en el cronograma para el año 2022 -RLA5085 EVT2200520</w:t>
      </w:r>
    </w:p>
    <w:tbl>
      <w:tblPr>
        <w:tblW w:w="901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955"/>
        <w:gridCol w:w="1927"/>
        <w:gridCol w:w="2225"/>
        <w:gridCol w:w="1909"/>
      </w:tblGrid>
      <w:tr w:rsidR="00083A33" w:rsidRPr="00083A33" w14:paraId="511DCAC5" w14:textId="77777777" w:rsidTr="0037026C">
        <w:tc>
          <w:tcPr>
            <w:tcW w:w="2955" w:type="dxa"/>
          </w:tcPr>
          <w:p w14:paraId="04D0F22C"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Actividad programada para 2022</w:t>
            </w:r>
          </w:p>
        </w:tc>
        <w:tc>
          <w:tcPr>
            <w:tcW w:w="1927" w:type="dxa"/>
          </w:tcPr>
          <w:p w14:paraId="5EE72799"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Fecha de realización</w:t>
            </w:r>
          </w:p>
        </w:tc>
        <w:tc>
          <w:tcPr>
            <w:tcW w:w="2225" w:type="dxa"/>
          </w:tcPr>
          <w:p w14:paraId="64E6F976"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 xml:space="preserve">Estado </w:t>
            </w:r>
          </w:p>
          <w:p w14:paraId="0BFD1EC1" w14:textId="77777777" w:rsidR="00083A33" w:rsidRPr="00083A33" w:rsidRDefault="00083A33" w:rsidP="00083A33">
            <w:pPr>
              <w:spacing w:after="120" w:line="276" w:lineRule="auto"/>
              <w:rPr>
                <w:rFonts w:asciiTheme="minorHAnsi" w:hAnsiTheme="minorHAnsi" w:cstheme="minorHAnsi"/>
                <w:b/>
                <w:i/>
                <w:iCs/>
                <w:color w:val="000000"/>
              </w:rPr>
            </w:pPr>
          </w:p>
        </w:tc>
        <w:tc>
          <w:tcPr>
            <w:tcW w:w="1909" w:type="dxa"/>
          </w:tcPr>
          <w:p w14:paraId="08918166"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rPr>
              <w:t>P</w:t>
            </w:r>
            <w:r w:rsidRPr="00083A33">
              <w:rPr>
                <w:rFonts w:asciiTheme="minorHAnsi" w:hAnsiTheme="minorHAnsi" w:cstheme="minorHAnsi"/>
                <w:b/>
                <w:i/>
                <w:iCs/>
                <w:color w:val="000000"/>
              </w:rPr>
              <w:t>articipantes</w:t>
            </w:r>
          </w:p>
        </w:tc>
      </w:tr>
      <w:tr w:rsidR="00083A33" w:rsidRPr="00083A33" w14:paraId="343B003E" w14:textId="77777777" w:rsidTr="0037026C">
        <w:tc>
          <w:tcPr>
            <w:tcW w:w="2955" w:type="dxa"/>
          </w:tcPr>
          <w:p w14:paraId="7EF8C18D"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1.1.1 Primera Reunión de Coordinación Regional contrapartes, incl. 2 comunicadores, 1 TO, 1 PMO) Agencia –Q2 2022</w:t>
            </w:r>
          </w:p>
          <w:p w14:paraId="28264432"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5F13034F" w14:textId="77777777" w:rsidR="00083A33" w:rsidRPr="00083A33" w:rsidRDefault="00083A33" w:rsidP="00083A33">
            <w:pPr>
              <w:spacing w:after="160" w:line="276" w:lineRule="auto"/>
              <w:rPr>
                <w:rFonts w:asciiTheme="minorHAnsi" w:hAnsiTheme="minorHAnsi" w:cstheme="minorHAnsi"/>
                <w:i/>
                <w:iCs/>
              </w:rPr>
            </w:pPr>
            <w:r w:rsidRPr="00083A33">
              <w:rPr>
                <w:rFonts w:asciiTheme="minorHAnsi" w:hAnsiTheme="minorHAnsi" w:cstheme="minorHAnsi"/>
                <w:i/>
                <w:iCs/>
              </w:rPr>
              <w:t>RLA5085 EVT2200520 - Primera Reunión Regional Virtual de Coordinación, 7-14 de Marzo de 2022</w:t>
            </w:r>
          </w:p>
          <w:p w14:paraId="7772E309" w14:textId="77777777" w:rsidR="00083A33" w:rsidRPr="00083A33" w:rsidRDefault="00083A33" w:rsidP="00083A33">
            <w:pPr>
              <w:spacing w:after="120" w:line="276" w:lineRule="auto"/>
              <w:jc w:val="both"/>
              <w:rPr>
                <w:rFonts w:asciiTheme="minorHAnsi" w:hAnsiTheme="minorHAnsi" w:cstheme="minorHAnsi"/>
                <w:i/>
                <w:iCs/>
                <w:color w:val="000000"/>
              </w:rPr>
            </w:pPr>
          </w:p>
        </w:tc>
        <w:tc>
          <w:tcPr>
            <w:tcW w:w="2225" w:type="dxa"/>
          </w:tcPr>
          <w:p w14:paraId="0D7CBB58"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Realizado</w:t>
            </w:r>
          </w:p>
        </w:tc>
        <w:tc>
          <w:tcPr>
            <w:tcW w:w="1909" w:type="dxa"/>
          </w:tcPr>
          <w:p w14:paraId="052BE82D"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 xml:space="preserve">21 contrapartes y comunicadores participantes, </w:t>
            </w:r>
          </w:p>
          <w:p w14:paraId="0076CB96"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PMO</w:t>
            </w:r>
          </w:p>
          <w:p w14:paraId="686CE6AC"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PTO</w:t>
            </w:r>
          </w:p>
          <w:p w14:paraId="34DA42A2"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DTM</w:t>
            </w:r>
          </w:p>
        </w:tc>
      </w:tr>
      <w:tr w:rsidR="00083A33" w:rsidRPr="00083A33" w14:paraId="442C072F" w14:textId="77777777" w:rsidTr="0037026C">
        <w:tc>
          <w:tcPr>
            <w:tcW w:w="2955" w:type="dxa"/>
          </w:tcPr>
          <w:p w14:paraId="568517A0"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1.1.2 Reunión #1 de Coordinación Virtual Regional (contrapartes, incl. todos los comunicadores, 1 TO, 1 PMO) Local –Q3 2022</w:t>
            </w:r>
          </w:p>
          <w:p w14:paraId="4AE82B71"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47D7717B" w14:textId="77777777" w:rsidR="00083A33" w:rsidRPr="00083A33" w:rsidRDefault="00083A33" w:rsidP="00083A33">
            <w:pPr>
              <w:spacing w:after="160" w:line="276" w:lineRule="auto"/>
              <w:rPr>
                <w:rFonts w:asciiTheme="minorHAnsi" w:hAnsiTheme="minorHAnsi" w:cstheme="minorHAnsi"/>
                <w:i/>
                <w:iCs/>
              </w:rPr>
            </w:pPr>
            <w:r w:rsidRPr="00083A33">
              <w:rPr>
                <w:rFonts w:asciiTheme="minorHAnsi" w:hAnsiTheme="minorHAnsi" w:cstheme="minorHAnsi"/>
                <w:i/>
                <w:iCs/>
              </w:rPr>
              <w:t>RLA5085 EVT2200520 - Primera Reunión Regional Virtual de Coordinación para comunicadores, 5 de abril de 2022</w:t>
            </w:r>
          </w:p>
          <w:p w14:paraId="2F2956F3" w14:textId="77777777" w:rsidR="00083A33" w:rsidRPr="00083A33" w:rsidRDefault="00083A33" w:rsidP="00083A33">
            <w:pPr>
              <w:spacing w:after="120" w:line="276" w:lineRule="auto"/>
              <w:rPr>
                <w:rFonts w:asciiTheme="minorHAnsi" w:hAnsiTheme="minorHAnsi" w:cstheme="minorHAnsi"/>
                <w:i/>
                <w:iCs/>
                <w:color w:val="000000"/>
              </w:rPr>
            </w:pPr>
          </w:p>
        </w:tc>
        <w:tc>
          <w:tcPr>
            <w:tcW w:w="2225" w:type="dxa"/>
          </w:tcPr>
          <w:p w14:paraId="5FF964E5"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Realizado</w:t>
            </w:r>
          </w:p>
        </w:tc>
        <w:tc>
          <w:tcPr>
            <w:tcW w:w="1909" w:type="dxa"/>
          </w:tcPr>
          <w:p w14:paraId="7DA07D01"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 xml:space="preserve">21 contrapartes comunicadores </w:t>
            </w:r>
          </w:p>
          <w:p w14:paraId="10E88B13" w14:textId="77777777" w:rsidR="00083A33" w:rsidRPr="00083A33" w:rsidRDefault="00083A33" w:rsidP="00083A33">
            <w:pPr>
              <w:spacing w:after="120" w:line="276" w:lineRule="auto"/>
              <w:rPr>
                <w:rFonts w:asciiTheme="minorHAnsi" w:hAnsiTheme="minorHAnsi" w:cstheme="minorHAnsi"/>
                <w:i/>
                <w:iCs/>
                <w:color w:val="000000"/>
              </w:rPr>
            </w:pPr>
          </w:p>
        </w:tc>
      </w:tr>
      <w:tr w:rsidR="00083A33" w:rsidRPr="00083A33" w14:paraId="6537C06A" w14:textId="77777777" w:rsidTr="0037026C">
        <w:tc>
          <w:tcPr>
            <w:tcW w:w="2955" w:type="dxa"/>
          </w:tcPr>
          <w:p w14:paraId="681C6126"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2.2.1 Adquisición de conjuntos de equipos de protección personal e instrumentos de prueba básicos para cada laboratorio participante Donante Q1-2022</w:t>
            </w:r>
          </w:p>
          <w:p w14:paraId="23C7EF29"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482EB124"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Actividad reemplazada por RLA5085 Taller Regional Técnicas de Diagnóstico de Enfermedades Animales Transfronterizas, Buenos Aires, 17 a 21 de octubre de 2022</w:t>
            </w:r>
          </w:p>
        </w:tc>
        <w:tc>
          <w:tcPr>
            <w:tcW w:w="2225" w:type="dxa"/>
          </w:tcPr>
          <w:p w14:paraId="424E833A"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Realizado</w:t>
            </w:r>
          </w:p>
        </w:tc>
        <w:tc>
          <w:tcPr>
            <w:tcW w:w="1909" w:type="dxa"/>
          </w:tcPr>
          <w:p w14:paraId="590D170B"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Todas las contrapartes</w:t>
            </w:r>
          </w:p>
          <w:p w14:paraId="6639EC11"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DTM</w:t>
            </w:r>
          </w:p>
          <w:p w14:paraId="572237AB"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w:t>
            </w:r>
          </w:p>
          <w:p w14:paraId="56BE7FC0"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PMO</w:t>
            </w:r>
          </w:p>
        </w:tc>
      </w:tr>
      <w:tr w:rsidR="00083A33" w:rsidRPr="00083A33" w14:paraId="577EB441" w14:textId="77777777" w:rsidTr="0037026C">
        <w:tc>
          <w:tcPr>
            <w:tcW w:w="2955" w:type="dxa"/>
          </w:tcPr>
          <w:p w14:paraId="26DD9048"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 xml:space="preserve">3.2.1 Adquisición de material para metodologías serológicas (Kits, controles, sueros de </w:t>
            </w:r>
            <w:r w:rsidRPr="00083A33">
              <w:rPr>
                <w:rFonts w:asciiTheme="minorHAnsi" w:hAnsiTheme="minorHAnsi" w:cstheme="minorHAnsi"/>
                <w:b/>
                <w:i/>
                <w:iCs/>
                <w:color w:val="000000"/>
              </w:rPr>
              <w:lastRenderedPageBreak/>
              <w:t>referencia, materiales varios (</w:t>
            </w:r>
            <w:proofErr w:type="spellStart"/>
            <w:r w:rsidRPr="00083A33">
              <w:rPr>
                <w:rFonts w:asciiTheme="minorHAnsi" w:hAnsiTheme="minorHAnsi" w:cstheme="minorHAnsi"/>
                <w:b/>
                <w:i/>
                <w:iCs/>
                <w:color w:val="000000"/>
              </w:rPr>
              <w:t>tips</w:t>
            </w:r>
            <w:proofErr w:type="spellEnd"/>
            <w:r w:rsidRPr="00083A33">
              <w:rPr>
                <w:rFonts w:asciiTheme="minorHAnsi" w:hAnsiTheme="minorHAnsi" w:cstheme="minorHAnsi"/>
                <w:b/>
                <w:i/>
                <w:iCs/>
                <w:color w:val="000000"/>
              </w:rPr>
              <w:t>, agar, tubos de plástico) Donante-Q4 2022</w:t>
            </w:r>
          </w:p>
          <w:p w14:paraId="1CF4D19B"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7719EAAB" w14:textId="77777777" w:rsidR="00083A33" w:rsidRPr="00083A33" w:rsidRDefault="00083A33" w:rsidP="00083A33">
            <w:pPr>
              <w:spacing w:after="120" w:line="276" w:lineRule="auto"/>
              <w:rPr>
                <w:rFonts w:asciiTheme="minorHAnsi" w:hAnsiTheme="minorHAnsi" w:cstheme="minorHAnsi"/>
                <w:b/>
                <w:i/>
                <w:iCs/>
                <w:color w:val="000000"/>
              </w:rPr>
            </w:pPr>
          </w:p>
        </w:tc>
        <w:tc>
          <w:tcPr>
            <w:tcW w:w="2225" w:type="dxa"/>
          </w:tcPr>
          <w:p w14:paraId="384C8746"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En proceso</w:t>
            </w:r>
          </w:p>
        </w:tc>
        <w:tc>
          <w:tcPr>
            <w:tcW w:w="1909" w:type="dxa"/>
          </w:tcPr>
          <w:p w14:paraId="6AEE6AA9"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Todas las contrapartes</w:t>
            </w:r>
          </w:p>
        </w:tc>
      </w:tr>
      <w:tr w:rsidR="00083A33" w:rsidRPr="00083A33" w14:paraId="46F9B557" w14:textId="77777777" w:rsidTr="0037026C">
        <w:tc>
          <w:tcPr>
            <w:tcW w:w="2955" w:type="dxa"/>
          </w:tcPr>
          <w:p w14:paraId="32D5F9F4"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 xml:space="preserve">3.4.1 Adquisición de material para metodologías bacteriológicas Donante- Q4 2022 </w:t>
            </w:r>
          </w:p>
          <w:p w14:paraId="55E2E566"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7C875923" w14:textId="77777777" w:rsidR="00083A33" w:rsidRPr="00083A33" w:rsidRDefault="00083A33" w:rsidP="00083A33">
            <w:pPr>
              <w:spacing w:after="120" w:line="276" w:lineRule="auto"/>
              <w:rPr>
                <w:rFonts w:asciiTheme="minorHAnsi" w:hAnsiTheme="minorHAnsi" w:cstheme="minorHAnsi"/>
                <w:b/>
                <w:i/>
                <w:iCs/>
                <w:color w:val="000000"/>
              </w:rPr>
            </w:pPr>
          </w:p>
        </w:tc>
        <w:tc>
          <w:tcPr>
            <w:tcW w:w="2225" w:type="dxa"/>
          </w:tcPr>
          <w:p w14:paraId="6F7380CF"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En proceso</w:t>
            </w:r>
          </w:p>
        </w:tc>
        <w:tc>
          <w:tcPr>
            <w:tcW w:w="1909" w:type="dxa"/>
          </w:tcPr>
          <w:p w14:paraId="3D217106"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Todas las contrapartes</w:t>
            </w:r>
          </w:p>
        </w:tc>
      </w:tr>
      <w:tr w:rsidR="00083A33" w:rsidRPr="00083A33" w14:paraId="0CC37009" w14:textId="77777777" w:rsidTr="0037026C">
        <w:tc>
          <w:tcPr>
            <w:tcW w:w="2955" w:type="dxa"/>
          </w:tcPr>
          <w:p w14:paraId="74AEB35A"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2.1.1 Curso de capacitación Regional #1 sobre el uso de equipo de protección personal, equipo de laboratorio relevante, procesamiento de muestras, análisis y descontaminación de áreas de laboratorio (contrapartes, 1 experto) incl. material de entrenamiento Agencia-Q2 2022</w:t>
            </w:r>
          </w:p>
          <w:p w14:paraId="6D238159"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062624B4"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Actividad reemplazada por RLA5085 Taller Regional Técnicas de Diagnóstico de Enfermedades Animales Transfronterizas, Buenos Aires, 17 a 21 de octubre de 2022</w:t>
            </w:r>
          </w:p>
        </w:tc>
        <w:tc>
          <w:tcPr>
            <w:tcW w:w="2225" w:type="dxa"/>
          </w:tcPr>
          <w:p w14:paraId="005ABA21"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Realizado</w:t>
            </w:r>
          </w:p>
        </w:tc>
        <w:tc>
          <w:tcPr>
            <w:tcW w:w="1909" w:type="dxa"/>
          </w:tcPr>
          <w:p w14:paraId="33A321F6"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Todas las contrapartes</w:t>
            </w:r>
          </w:p>
          <w:p w14:paraId="145AA706"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DTM</w:t>
            </w:r>
          </w:p>
          <w:p w14:paraId="74C64C12"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w:t>
            </w:r>
          </w:p>
          <w:p w14:paraId="766145E6"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PMO</w:t>
            </w:r>
          </w:p>
        </w:tc>
      </w:tr>
      <w:tr w:rsidR="00083A33" w:rsidRPr="00083A33" w14:paraId="05A89C52" w14:textId="77777777" w:rsidTr="0037026C">
        <w:tc>
          <w:tcPr>
            <w:tcW w:w="2955" w:type="dxa"/>
          </w:tcPr>
          <w:p w14:paraId="40ADB6E7"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 xml:space="preserve">2.2.2 Curso de Capacitación Regional #2 sobre el uso de equipos de protección personal y uso de equipos para garantizar la bioseguridad/bioseguridad para el procesamiento de muestras (participantes) Agencia-Q3 2022 </w:t>
            </w:r>
          </w:p>
          <w:p w14:paraId="634E8725"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56A37E5E"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Actividad reemplazada por RLA5085 Taller Regional Técnicas de Diagnóstico de Enfermedades Animales Transfronterizas, Buenos Aires, 17 a 21 de octubre de 2022</w:t>
            </w:r>
          </w:p>
        </w:tc>
        <w:tc>
          <w:tcPr>
            <w:tcW w:w="2225" w:type="dxa"/>
          </w:tcPr>
          <w:p w14:paraId="5933B383"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Realizado</w:t>
            </w:r>
          </w:p>
        </w:tc>
        <w:tc>
          <w:tcPr>
            <w:tcW w:w="1909" w:type="dxa"/>
          </w:tcPr>
          <w:p w14:paraId="2F7AA0DA"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Todas las contrapartes</w:t>
            </w:r>
          </w:p>
          <w:p w14:paraId="0E799321"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DTM</w:t>
            </w:r>
          </w:p>
          <w:p w14:paraId="690E1AD9"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TO</w:t>
            </w:r>
          </w:p>
          <w:p w14:paraId="5D28EA12"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PMO</w:t>
            </w:r>
          </w:p>
        </w:tc>
      </w:tr>
      <w:tr w:rsidR="00083A33" w:rsidRPr="00083A33" w14:paraId="48D4C47A" w14:textId="77777777" w:rsidTr="0037026C">
        <w:tc>
          <w:tcPr>
            <w:tcW w:w="2955" w:type="dxa"/>
          </w:tcPr>
          <w:p w14:paraId="308198DB"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lastRenderedPageBreak/>
              <w:t>1.3.1 Elaboración del material de comunicación y divulgación por las contrapartes en cada país Agencia- Q1 2022</w:t>
            </w:r>
          </w:p>
          <w:p w14:paraId="76D1E3B2"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6D191135" w14:textId="77777777" w:rsidR="00083A33" w:rsidRPr="00083A33" w:rsidRDefault="00083A33" w:rsidP="00083A33">
            <w:pPr>
              <w:spacing w:after="120" w:line="276" w:lineRule="auto"/>
              <w:rPr>
                <w:rFonts w:asciiTheme="minorHAnsi" w:hAnsiTheme="minorHAnsi" w:cstheme="minorHAnsi"/>
                <w:i/>
                <w:iCs/>
              </w:rPr>
            </w:pPr>
            <w:r w:rsidRPr="00083A33">
              <w:rPr>
                <w:rFonts w:asciiTheme="minorHAnsi" w:hAnsiTheme="minorHAnsi" w:cstheme="minorHAnsi"/>
                <w:i/>
                <w:iCs/>
              </w:rPr>
              <w:t>Divulgación del proyecto (Anexo 1)</w:t>
            </w:r>
          </w:p>
          <w:p w14:paraId="75B60DAB" w14:textId="77777777" w:rsidR="00083A33" w:rsidRPr="00083A33" w:rsidRDefault="00083A33" w:rsidP="00083A33">
            <w:pPr>
              <w:spacing w:after="120" w:line="276" w:lineRule="auto"/>
              <w:rPr>
                <w:rFonts w:asciiTheme="minorHAnsi" w:hAnsiTheme="minorHAnsi" w:cstheme="minorHAnsi"/>
                <w:b/>
                <w:i/>
                <w:iCs/>
              </w:rPr>
            </w:pPr>
          </w:p>
          <w:p w14:paraId="64375D38" w14:textId="77777777" w:rsidR="00083A33" w:rsidRPr="00083A33" w:rsidRDefault="00000000" w:rsidP="00083A33">
            <w:pPr>
              <w:spacing w:after="120" w:line="276" w:lineRule="auto"/>
              <w:rPr>
                <w:rFonts w:asciiTheme="minorHAnsi" w:hAnsiTheme="minorHAnsi" w:cstheme="minorHAnsi"/>
                <w:b/>
                <w:i/>
                <w:iCs/>
              </w:rPr>
            </w:pPr>
            <w:hyperlink r:id="rId21">
              <w:r w:rsidR="00083A33" w:rsidRPr="00083A33">
                <w:rPr>
                  <w:rFonts w:asciiTheme="minorHAnsi" w:hAnsiTheme="minorHAnsi" w:cstheme="minorHAnsi"/>
                  <w:b/>
                  <w:i/>
                  <w:iCs/>
                  <w:color w:val="0000FF"/>
                  <w:u w:val="single"/>
                </w:rPr>
                <w:t>https://www.arcal-lac.org/laboratorios-de-la-region-inician-cooperacion-para-enfrentar-brotes-de-enfermedades-animales-y-zoonoticas/</w:t>
              </w:r>
            </w:hyperlink>
            <w:r w:rsidR="00083A33" w:rsidRPr="00083A33">
              <w:rPr>
                <w:rFonts w:asciiTheme="minorHAnsi" w:hAnsiTheme="minorHAnsi" w:cstheme="minorHAnsi"/>
                <w:b/>
                <w:i/>
                <w:iCs/>
              </w:rPr>
              <w:t>)</w:t>
            </w:r>
          </w:p>
          <w:p w14:paraId="3B00102D" w14:textId="77777777" w:rsidR="00083A33" w:rsidRPr="00083A33" w:rsidRDefault="00083A33" w:rsidP="00083A33">
            <w:pPr>
              <w:spacing w:after="120" w:line="276" w:lineRule="auto"/>
              <w:rPr>
                <w:rFonts w:asciiTheme="minorHAnsi" w:hAnsiTheme="minorHAnsi" w:cstheme="minorHAnsi"/>
                <w:b/>
                <w:i/>
                <w:iCs/>
              </w:rPr>
            </w:pPr>
          </w:p>
          <w:p w14:paraId="0C79583B" w14:textId="77777777" w:rsidR="00083A33" w:rsidRPr="00083A33" w:rsidRDefault="00083A33" w:rsidP="00083A33">
            <w:pPr>
              <w:spacing w:after="120" w:line="276" w:lineRule="auto"/>
              <w:rPr>
                <w:rFonts w:asciiTheme="minorHAnsi" w:hAnsiTheme="minorHAnsi" w:cstheme="minorHAnsi"/>
                <w:b/>
                <w:i/>
                <w:iCs/>
              </w:rPr>
            </w:pPr>
          </w:p>
          <w:p w14:paraId="263A86A8" w14:textId="77777777" w:rsidR="00083A33" w:rsidRPr="00083A33" w:rsidRDefault="00000000" w:rsidP="00083A33">
            <w:pPr>
              <w:spacing w:after="120" w:line="276" w:lineRule="auto"/>
              <w:rPr>
                <w:rFonts w:asciiTheme="minorHAnsi" w:hAnsiTheme="minorHAnsi" w:cstheme="minorHAnsi"/>
                <w:b/>
                <w:i/>
                <w:iCs/>
              </w:rPr>
            </w:pPr>
            <w:hyperlink r:id="rId22">
              <w:r w:rsidR="00083A33" w:rsidRPr="00083A33">
                <w:rPr>
                  <w:rFonts w:asciiTheme="minorHAnsi" w:eastAsia="Arial" w:hAnsiTheme="minorHAnsi" w:cstheme="minorHAnsi"/>
                  <w:b/>
                  <w:i/>
                  <w:iCs/>
                  <w:color w:val="1155CC"/>
                  <w:sz w:val="22"/>
                  <w:szCs w:val="22"/>
                  <w:highlight w:val="white"/>
                  <w:u w:val="single"/>
                </w:rPr>
                <w:t>http://www.senasa.go.cr/informacion/noticias/500-costa-rica-lidera-proyecto-para-el-fortalecimiento-en-deteccion-de-brotes-y-enfermedades-zoonoticas?fbclid=IwAR3PekHVMM9WeK3H4IZxFa1Wa7oLuxSb6GE20n6fvjP9XobjYWdpSvFM0aQ</w:t>
              </w:r>
            </w:hyperlink>
          </w:p>
        </w:tc>
        <w:tc>
          <w:tcPr>
            <w:tcW w:w="2225" w:type="dxa"/>
          </w:tcPr>
          <w:p w14:paraId="2E4CAFDA"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 xml:space="preserve">Realizado </w:t>
            </w:r>
          </w:p>
          <w:p w14:paraId="4F030959" w14:textId="77777777" w:rsidR="00083A33" w:rsidRPr="00083A33" w:rsidRDefault="00083A33" w:rsidP="00083A33">
            <w:pPr>
              <w:spacing w:after="120" w:line="276" w:lineRule="auto"/>
              <w:rPr>
                <w:rFonts w:asciiTheme="minorHAnsi" w:hAnsiTheme="minorHAnsi" w:cstheme="minorHAnsi"/>
                <w:i/>
                <w:iCs/>
              </w:rPr>
            </w:pPr>
            <w:r w:rsidRPr="00083A33">
              <w:rPr>
                <w:rFonts w:asciiTheme="minorHAnsi" w:hAnsiTheme="minorHAnsi" w:cstheme="minorHAnsi"/>
                <w:i/>
                <w:iCs/>
              </w:rPr>
              <w:t>Divulgación del proyecto (Anexo 1)</w:t>
            </w:r>
          </w:p>
          <w:p w14:paraId="428A7C4A" w14:textId="77777777" w:rsidR="00083A33" w:rsidRPr="00083A33" w:rsidRDefault="00000000" w:rsidP="00083A33">
            <w:pPr>
              <w:spacing w:after="120" w:line="276" w:lineRule="auto"/>
              <w:rPr>
                <w:rFonts w:asciiTheme="minorHAnsi" w:hAnsiTheme="minorHAnsi" w:cstheme="minorHAnsi"/>
                <w:b/>
                <w:i/>
                <w:iCs/>
                <w:color w:val="000000"/>
              </w:rPr>
            </w:pPr>
            <w:hyperlink r:id="rId23">
              <w:r w:rsidR="00083A33" w:rsidRPr="00083A33">
                <w:rPr>
                  <w:rFonts w:asciiTheme="minorHAnsi" w:hAnsiTheme="minorHAnsi" w:cstheme="minorHAnsi"/>
                  <w:b/>
                  <w:i/>
                  <w:iCs/>
                  <w:color w:val="0000FF"/>
                  <w:u w:val="single"/>
                </w:rPr>
                <w:t>https://www.arcal-lac.org/laboratorios-de-la-region-inician-cooperacion-para-enfrentar-brotes-de-enfermedades-animales-y-zoonoticas/</w:t>
              </w:r>
            </w:hyperlink>
            <w:r w:rsidR="00083A33" w:rsidRPr="00083A33">
              <w:rPr>
                <w:rFonts w:asciiTheme="minorHAnsi" w:hAnsiTheme="minorHAnsi" w:cstheme="minorHAnsi"/>
                <w:b/>
                <w:i/>
                <w:iCs/>
                <w:color w:val="000000"/>
              </w:rPr>
              <w:t>)</w:t>
            </w:r>
          </w:p>
          <w:p w14:paraId="55CEFE5F" w14:textId="77777777" w:rsidR="00083A33" w:rsidRPr="00083A33" w:rsidRDefault="00083A33" w:rsidP="00083A33">
            <w:pPr>
              <w:spacing w:after="120" w:line="276" w:lineRule="auto"/>
              <w:rPr>
                <w:rFonts w:asciiTheme="minorHAnsi" w:hAnsiTheme="minorHAnsi" w:cstheme="minorHAnsi"/>
                <w:b/>
                <w:i/>
                <w:iCs/>
              </w:rPr>
            </w:pPr>
          </w:p>
          <w:p w14:paraId="0101540A" w14:textId="77777777" w:rsidR="00083A33" w:rsidRPr="00083A33" w:rsidRDefault="00083A33" w:rsidP="00083A33">
            <w:pPr>
              <w:spacing w:after="120" w:line="276" w:lineRule="auto"/>
              <w:rPr>
                <w:rFonts w:asciiTheme="minorHAnsi" w:hAnsiTheme="minorHAnsi" w:cstheme="minorHAnsi"/>
                <w:b/>
                <w:i/>
                <w:iCs/>
              </w:rPr>
            </w:pPr>
          </w:p>
          <w:p w14:paraId="2B01A8B9" w14:textId="77777777" w:rsidR="00083A33" w:rsidRPr="00083A33" w:rsidRDefault="00000000" w:rsidP="00083A33">
            <w:pPr>
              <w:spacing w:after="120" w:line="276" w:lineRule="auto"/>
              <w:rPr>
                <w:rFonts w:asciiTheme="minorHAnsi" w:hAnsiTheme="minorHAnsi" w:cstheme="minorHAnsi"/>
                <w:b/>
                <w:i/>
                <w:iCs/>
              </w:rPr>
            </w:pPr>
            <w:hyperlink r:id="rId24">
              <w:r w:rsidR="00083A33" w:rsidRPr="00083A33">
                <w:rPr>
                  <w:rFonts w:asciiTheme="minorHAnsi" w:eastAsia="Arial" w:hAnsiTheme="minorHAnsi" w:cstheme="minorHAnsi"/>
                  <w:b/>
                  <w:i/>
                  <w:iCs/>
                  <w:color w:val="1155CC"/>
                  <w:sz w:val="22"/>
                  <w:szCs w:val="22"/>
                  <w:highlight w:val="white"/>
                  <w:u w:val="single"/>
                </w:rPr>
                <w:t>http://www.senasa.go.cr/informacion/noticias/500-costa-rica-lidera-proyecto-para-el-fortalecimiento-en-deteccion-de-brotes-y-enfermedades-zoonoticas?fbclid=IwAR3PekHVMM9WeK3H4IZxFa1Wa7oLuxSb6GE20n6fvjP9XobjYWdpSvFM0aQ</w:t>
              </w:r>
            </w:hyperlink>
          </w:p>
        </w:tc>
        <w:tc>
          <w:tcPr>
            <w:tcW w:w="1909" w:type="dxa"/>
          </w:tcPr>
          <w:p w14:paraId="79B297AC"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Comunicadores ARCAL</w:t>
            </w:r>
          </w:p>
          <w:p w14:paraId="53719E5A" w14:textId="77777777" w:rsidR="00083A33" w:rsidRPr="00083A33" w:rsidRDefault="00083A33" w:rsidP="00083A33">
            <w:pPr>
              <w:spacing w:after="120" w:line="276" w:lineRule="auto"/>
              <w:rPr>
                <w:rFonts w:asciiTheme="minorHAnsi" w:hAnsiTheme="minorHAnsi" w:cstheme="minorHAnsi"/>
                <w:i/>
                <w:iCs/>
              </w:rPr>
            </w:pPr>
            <w:r w:rsidRPr="00083A33">
              <w:rPr>
                <w:rFonts w:asciiTheme="minorHAnsi" w:hAnsiTheme="minorHAnsi" w:cstheme="minorHAnsi"/>
                <w:i/>
                <w:iCs/>
              </w:rPr>
              <w:t xml:space="preserve">Sedes participantes </w:t>
            </w:r>
          </w:p>
        </w:tc>
      </w:tr>
      <w:tr w:rsidR="00083A33" w:rsidRPr="00083A33" w14:paraId="438F8591" w14:textId="77777777" w:rsidTr="0037026C">
        <w:tc>
          <w:tcPr>
            <w:tcW w:w="2955" w:type="dxa"/>
          </w:tcPr>
          <w:p w14:paraId="258257BC" w14:textId="77777777" w:rsidR="00083A33" w:rsidRPr="00083A33" w:rsidRDefault="00083A33" w:rsidP="00083A33">
            <w:pPr>
              <w:spacing w:after="120" w:line="276" w:lineRule="auto"/>
              <w:rPr>
                <w:rFonts w:asciiTheme="minorHAnsi" w:hAnsiTheme="minorHAnsi" w:cstheme="minorHAnsi"/>
                <w:b/>
                <w:i/>
                <w:iCs/>
                <w:color w:val="000000"/>
              </w:rPr>
            </w:pPr>
            <w:r w:rsidRPr="00083A33">
              <w:rPr>
                <w:rFonts w:asciiTheme="minorHAnsi" w:hAnsiTheme="minorHAnsi" w:cstheme="minorHAnsi"/>
                <w:b/>
                <w:i/>
                <w:iCs/>
                <w:color w:val="000000"/>
              </w:rPr>
              <w:t xml:space="preserve">1.2.1 Elaboración del Informe #1 de Evaluación de Progreso del Proyecto (PPAR) por la DTM en coordinación con todas las </w:t>
            </w:r>
            <w:r w:rsidRPr="00083A33">
              <w:rPr>
                <w:rFonts w:asciiTheme="minorHAnsi" w:hAnsiTheme="minorHAnsi" w:cstheme="minorHAnsi"/>
                <w:b/>
                <w:i/>
                <w:iCs/>
                <w:color w:val="000000"/>
              </w:rPr>
              <w:lastRenderedPageBreak/>
              <w:t>contrapartes del proyecto, PMO y TO Local- Q4 2022</w:t>
            </w:r>
          </w:p>
          <w:p w14:paraId="146C91DA" w14:textId="77777777" w:rsidR="00083A33" w:rsidRPr="00083A33" w:rsidRDefault="00083A33" w:rsidP="00083A33">
            <w:pPr>
              <w:spacing w:after="120" w:line="276" w:lineRule="auto"/>
              <w:rPr>
                <w:rFonts w:asciiTheme="minorHAnsi" w:hAnsiTheme="minorHAnsi" w:cstheme="minorHAnsi"/>
                <w:b/>
                <w:i/>
                <w:iCs/>
                <w:color w:val="000000"/>
              </w:rPr>
            </w:pPr>
          </w:p>
        </w:tc>
        <w:tc>
          <w:tcPr>
            <w:tcW w:w="1927" w:type="dxa"/>
          </w:tcPr>
          <w:p w14:paraId="242427C5"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lastRenderedPageBreak/>
              <w:t>PPAR #1</w:t>
            </w:r>
          </w:p>
        </w:tc>
        <w:tc>
          <w:tcPr>
            <w:tcW w:w="2225" w:type="dxa"/>
          </w:tcPr>
          <w:p w14:paraId="1A1686A9"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color w:val="000000"/>
              </w:rPr>
              <w:t xml:space="preserve">Realizado </w:t>
            </w:r>
          </w:p>
        </w:tc>
        <w:tc>
          <w:tcPr>
            <w:tcW w:w="1909" w:type="dxa"/>
          </w:tcPr>
          <w:p w14:paraId="6D38CFEB" w14:textId="77777777" w:rsidR="00083A33" w:rsidRPr="00083A33" w:rsidRDefault="00083A33" w:rsidP="00083A33">
            <w:pPr>
              <w:spacing w:after="120" w:line="276" w:lineRule="auto"/>
              <w:rPr>
                <w:rFonts w:asciiTheme="minorHAnsi" w:hAnsiTheme="minorHAnsi" w:cstheme="minorHAnsi"/>
                <w:i/>
                <w:iCs/>
                <w:color w:val="000000"/>
              </w:rPr>
            </w:pPr>
            <w:r w:rsidRPr="00083A33">
              <w:rPr>
                <w:rFonts w:asciiTheme="minorHAnsi" w:hAnsiTheme="minorHAnsi" w:cstheme="minorHAnsi"/>
                <w:i/>
                <w:iCs/>
              </w:rPr>
              <w:t>DTM en coordinación con todas las contrapartes del proyecto, PMO y TO</w:t>
            </w:r>
          </w:p>
          <w:p w14:paraId="378D51FF" w14:textId="77777777" w:rsidR="00083A33" w:rsidRPr="00083A33" w:rsidRDefault="00083A33" w:rsidP="00083A33">
            <w:pPr>
              <w:spacing w:after="120" w:line="276" w:lineRule="auto"/>
              <w:rPr>
                <w:rFonts w:asciiTheme="minorHAnsi" w:hAnsiTheme="minorHAnsi" w:cstheme="minorHAnsi"/>
                <w:b/>
                <w:i/>
                <w:iCs/>
                <w:color w:val="000000"/>
              </w:rPr>
            </w:pPr>
          </w:p>
        </w:tc>
      </w:tr>
    </w:tbl>
    <w:p w14:paraId="31DCCAD4" w14:textId="74CCD797" w:rsidR="00083A33" w:rsidRDefault="005F2E4C" w:rsidP="005F2E4C">
      <w:pPr>
        <w:tabs>
          <w:tab w:val="left" w:pos="3952"/>
        </w:tabs>
        <w:spacing w:after="200" w:line="276" w:lineRule="auto"/>
        <w:rPr>
          <w:rFonts w:asciiTheme="minorHAnsi" w:hAnsiTheme="minorHAnsi" w:cstheme="minorHAnsi"/>
          <w:b/>
          <w:i/>
          <w:iCs/>
        </w:rPr>
      </w:pPr>
      <w:r>
        <w:rPr>
          <w:rFonts w:asciiTheme="minorHAnsi" w:hAnsiTheme="minorHAnsi" w:cstheme="minorHAnsi"/>
          <w:b/>
          <w:i/>
          <w:iCs/>
        </w:rPr>
        <w:lastRenderedPageBreak/>
        <w:tab/>
      </w:r>
    </w:p>
    <w:p w14:paraId="1AB84EB7" w14:textId="77777777" w:rsidR="005F2E4C" w:rsidRPr="00083A33" w:rsidRDefault="005F2E4C" w:rsidP="005F2E4C">
      <w:pPr>
        <w:spacing w:after="200" w:line="276" w:lineRule="auto"/>
        <w:rPr>
          <w:rFonts w:asciiTheme="minorHAnsi" w:hAnsiTheme="minorHAnsi" w:cstheme="minorHAnsi"/>
          <w:b/>
          <w:i/>
          <w:iCs/>
        </w:rPr>
      </w:pPr>
      <w:r w:rsidRPr="00083A33">
        <w:rPr>
          <w:rFonts w:asciiTheme="minorHAnsi" w:hAnsiTheme="minorHAnsi" w:cstheme="minorHAnsi"/>
          <w:b/>
          <w:i/>
          <w:iCs/>
        </w:rPr>
        <w:t>Lista de Anexo.</w:t>
      </w:r>
    </w:p>
    <w:p w14:paraId="2BB07B5A" w14:textId="77777777" w:rsidR="005F2E4C" w:rsidRPr="00083A33" w:rsidRDefault="005F2E4C" w:rsidP="005D4499">
      <w:pPr>
        <w:numPr>
          <w:ilvl w:val="0"/>
          <w:numId w:val="13"/>
        </w:numPr>
        <w:pBdr>
          <w:top w:val="nil"/>
          <w:left w:val="nil"/>
          <w:bottom w:val="nil"/>
          <w:right w:val="nil"/>
          <w:between w:val="nil"/>
        </w:pBdr>
        <w:spacing w:line="276" w:lineRule="auto"/>
        <w:ind w:left="360"/>
        <w:rPr>
          <w:rFonts w:asciiTheme="minorHAnsi" w:hAnsiTheme="minorHAnsi" w:cstheme="minorHAnsi"/>
          <w:bCs/>
          <w:i/>
          <w:iCs/>
          <w:color w:val="000000"/>
        </w:rPr>
      </w:pPr>
      <w:r w:rsidRPr="00083A33">
        <w:rPr>
          <w:rFonts w:asciiTheme="minorHAnsi" w:hAnsiTheme="minorHAnsi" w:cstheme="minorHAnsi"/>
          <w:bCs/>
          <w:i/>
          <w:iCs/>
        </w:rPr>
        <w:t>Anexo 1. Estrategia comunicacional RLA5085</w:t>
      </w:r>
    </w:p>
    <w:p w14:paraId="2C79005E" w14:textId="77777777" w:rsidR="005F2E4C" w:rsidRPr="00083A33" w:rsidRDefault="005F2E4C" w:rsidP="005F2E4C">
      <w:pPr>
        <w:pBdr>
          <w:top w:val="nil"/>
          <w:left w:val="nil"/>
          <w:bottom w:val="nil"/>
          <w:right w:val="nil"/>
          <w:between w:val="nil"/>
        </w:pBdr>
        <w:spacing w:line="276" w:lineRule="auto"/>
        <w:ind w:left="360"/>
        <w:rPr>
          <w:rFonts w:asciiTheme="minorHAnsi" w:hAnsiTheme="minorHAnsi" w:cstheme="minorHAnsi"/>
          <w:bCs/>
          <w:i/>
          <w:iCs/>
        </w:rPr>
      </w:pPr>
    </w:p>
    <w:p w14:paraId="390FD35E" w14:textId="77777777" w:rsidR="005F2E4C" w:rsidRPr="00083A33" w:rsidRDefault="005F2E4C" w:rsidP="005D4499">
      <w:pPr>
        <w:numPr>
          <w:ilvl w:val="0"/>
          <w:numId w:val="13"/>
        </w:numPr>
        <w:pBdr>
          <w:top w:val="nil"/>
          <w:left w:val="nil"/>
          <w:bottom w:val="nil"/>
          <w:right w:val="nil"/>
          <w:between w:val="nil"/>
        </w:pBdr>
        <w:spacing w:line="276" w:lineRule="auto"/>
        <w:ind w:left="360"/>
        <w:rPr>
          <w:rFonts w:asciiTheme="minorHAnsi" w:hAnsiTheme="minorHAnsi" w:cstheme="minorHAnsi"/>
          <w:bCs/>
          <w:i/>
          <w:iCs/>
          <w:color w:val="000000"/>
        </w:rPr>
      </w:pPr>
      <w:r w:rsidRPr="00083A33">
        <w:rPr>
          <w:rFonts w:asciiTheme="minorHAnsi" w:hAnsiTheme="minorHAnsi" w:cstheme="minorHAnsi"/>
          <w:bCs/>
          <w:i/>
          <w:iCs/>
        </w:rPr>
        <w:t xml:space="preserve">Anexo 2 (ARCAL CLXXIV) RLA5085 -Cualitativo </w:t>
      </w:r>
    </w:p>
    <w:p w14:paraId="2F2C7FFC" w14:textId="77777777" w:rsidR="005F2E4C" w:rsidRPr="00083A33" w:rsidRDefault="005F2E4C" w:rsidP="005F2E4C">
      <w:pPr>
        <w:pBdr>
          <w:top w:val="nil"/>
          <w:left w:val="nil"/>
          <w:bottom w:val="nil"/>
          <w:right w:val="nil"/>
          <w:between w:val="nil"/>
        </w:pBdr>
        <w:spacing w:line="276" w:lineRule="auto"/>
        <w:ind w:left="360"/>
        <w:rPr>
          <w:rFonts w:asciiTheme="minorHAnsi" w:hAnsiTheme="minorHAnsi" w:cstheme="minorHAnsi"/>
          <w:bCs/>
          <w:i/>
          <w:iCs/>
        </w:rPr>
      </w:pPr>
    </w:p>
    <w:p w14:paraId="5936C149" w14:textId="77777777" w:rsidR="005F2E4C" w:rsidRPr="00083A33" w:rsidRDefault="005F2E4C" w:rsidP="005D4499">
      <w:pPr>
        <w:numPr>
          <w:ilvl w:val="0"/>
          <w:numId w:val="13"/>
        </w:numPr>
        <w:pBdr>
          <w:top w:val="nil"/>
          <w:left w:val="nil"/>
          <w:bottom w:val="nil"/>
          <w:right w:val="nil"/>
          <w:between w:val="nil"/>
        </w:pBdr>
        <w:spacing w:line="276" w:lineRule="auto"/>
        <w:ind w:left="360"/>
        <w:rPr>
          <w:rFonts w:asciiTheme="minorHAnsi" w:hAnsiTheme="minorHAnsi" w:cstheme="minorHAnsi"/>
          <w:bCs/>
          <w:i/>
          <w:iCs/>
          <w:color w:val="000000"/>
        </w:rPr>
      </w:pPr>
      <w:r w:rsidRPr="00083A33">
        <w:rPr>
          <w:rFonts w:asciiTheme="minorHAnsi" w:hAnsiTheme="minorHAnsi" w:cstheme="minorHAnsi"/>
          <w:bCs/>
          <w:i/>
          <w:iCs/>
        </w:rPr>
        <w:t xml:space="preserve">Anexo 3 </w:t>
      </w:r>
      <w:r w:rsidRPr="00083A33">
        <w:rPr>
          <w:rFonts w:asciiTheme="minorHAnsi" w:hAnsiTheme="minorHAnsi" w:cstheme="minorHAnsi"/>
          <w:bCs/>
          <w:i/>
          <w:iCs/>
          <w:color w:val="000000"/>
        </w:rPr>
        <w:t xml:space="preserve">(ARCAL CLXXIV)- RLA5085 -Cuantitativo </w:t>
      </w:r>
    </w:p>
    <w:p w14:paraId="24A1E616" w14:textId="77777777" w:rsidR="005F2E4C" w:rsidRPr="00083A33" w:rsidRDefault="005F2E4C" w:rsidP="005F2E4C">
      <w:pPr>
        <w:spacing w:line="276" w:lineRule="auto"/>
        <w:rPr>
          <w:rFonts w:asciiTheme="minorHAnsi" w:hAnsiTheme="minorHAnsi" w:cstheme="minorHAnsi"/>
          <w:bCs/>
          <w:i/>
          <w:iCs/>
        </w:rPr>
      </w:pPr>
    </w:p>
    <w:p w14:paraId="7204A84A" w14:textId="6BC4A138" w:rsidR="005F2E4C" w:rsidRPr="00083A33" w:rsidRDefault="005F2E4C" w:rsidP="005D4499">
      <w:pPr>
        <w:numPr>
          <w:ilvl w:val="0"/>
          <w:numId w:val="13"/>
        </w:numPr>
        <w:pBdr>
          <w:top w:val="nil"/>
          <w:left w:val="nil"/>
          <w:bottom w:val="nil"/>
          <w:right w:val="nil"/>
          <w:between w:val="nil"/>
        </w:pBdr>
        <w:spacing w:line="276" w:lineRule="auto"/>
        <w:ind w:left="360"/>
        <w:rPr>
          <w:rFonts w:asciiTheme="minorHAnsi" w:hAnsiTheme="minorHAnsi" w:cstheme="minorHAnsi"/>
          <w:bCs/>
          <w:i/>
          <w:iCs/>
          <w:color w:val="000000"/>
        </w:rPr>
      </w:pPr>
      <w:r w:rsidRPr="00083A33">
        <w:rPr>
          <w:rFonts w:asciiTheme="minorHAnsi" w:hAnsiTheme="minorHAnsi" w:cstheme="minorHAnsi"/>
          <w:bCs/>
          <w:i/>
          <w:iCs/>
        </w:rPr>
        <w:t xml:space="preserve">Anexo 4 </w:t>
      </w:r>
      <w:proofErr w:type="spellStart"/>
      <w:r w:rsidRPr="00083A33">
        <w:rPr>
          <w:rFonts w:asciiTheme="minorHAnsi" w:hAnsiTheme="minorHAnsi" w:cstheme="minorHAnsi"/>
          <w:bCs/>
          <w:i/>
          <w:iCs/>
        </w:rPr>
        <w:t>Encuensta</w:t>
      </w:r>
      <w:proofErr w:type="spellEnd"/>
      <w:r w:rsidRPr="00083A33">
        <w:rPr>
          <w:rFonts w:asciiTheme="minorHAnsi" w:hAnsiTheme="minorHAnsi" w:cstheme="minorHAnsi"/>
          <w:bCs/>
          <w:i/>
          <w:iCs/>
        </w:rPr>
        <w:t xml:space="preserve"> </w:t>
      </w:r>
      <w:r w:rsidRPr="00083A33">
        <w:rPr>
          <w:rFonts w:asciiTheme="minorHAnsi" w:hAnsiTheme="minorHAnsi" w:cstheme="minorHAnsi"/>
          <w:bCs/>
          <w:i/>
          <w:iCs/>
          <w:color w:val="000000"/>
        </w:rPr>
        <w:t>Desarrollo de cultivo de </w:t>
      </w:r>
      <w:proofErr w:type="spellStart"/>
      <w:r w:rsidRPr="00083A33">
        <w:rPr>
          <w:rFonts w:asciiTheme="minorHAnsi" w:hAnsiTheme="minorHAnsi" w:cstheme="minorHAnsi"/>
          <w:bCs/>
          <w:i/>
          <w:iCs/>
          <w:color w:val="000000"/>
        </w:rPr>
        <w:t>Brucella</w:t>
      </w:r>
      <w:proofErr w:type="spellEnd"/>
      <w:r w:rsidRPr="00083A33">
        <w:rPr>
          <w:rFonts w:asciiTheme="minorHAnsi" w:hAnsiTheme="minorHAnsi" w:cstheme="minorHAnsi"/>
          <w:bCs/>
          <w:i/>
          <w:iCs/>
          <w:color w:val="000000"/>
        </w:rPr>
        <w:t> </w:t>
      </w:r>
      <w:proofErr w:type="spellStart"/>
      <w:r w:rsidRPr="00083A33">
        <w:rPr>
          <w:rFonts w:asciiTheme="minorHAnsi" w:hAnsiTheme="minorHAnsi" w:cstheme="minorHAnsi"/>
          <w:bCs/>
          <w:i/>
          <w:iCs/>
          <w:color w:val="000000"/>
        </w:rPr>
        <w:t>spp</w:t>
      </w:r>
      <w:proofErr w:type="spellEnd"/>
      <w:r w:rsidRPr="00083A33">
        <w:rPr>
          <w:rFonts w:asciiTheme="minorHAnsi" w:hAnsiTheme="minorHAnsi" w:cstheme="minorHAnsi"/>
          <w:bCs/>
          <w:i/>
          <w:iCs/>
          <w:color w:val="000000"/>
        </w:rPr>
        <w:t xml:space="preserve"> y caracterización de especies del género </w:t>
      </w:r>
      <w:proofErr w:type="spellStart"/>
      <w:r w:rsidRPr="00083A33">
        <w:rPr>
          <w:rFonts w:asciiTheme="minorHAnsi" w:hAnsiTheme="minorHAnsi" w:cstheme="minorHAnsi"/>
          <w:bCs/>
          <w:i/>
          <w:iCs/>
          <w:color w:val="000000"/>
        </w:rPr>
        <w:t>Brucella</w:t>
      </w:r>
      <w:proofErr w:type="spellEnd"/>
      <w:r w:rsidRPr="00083A33">
        <w:rPr>
          <w:rFonts w:asciiTheme="minorHAnsi" w:hAnsiTheme="minorHAnsi" w:cstheme="minorHAnsi"/>
          <w:bCs/>
          <w:i/>
          <w:iCs/>
          <w:color w:val="000000"/>
        </w:rPr>
        <w:t xml:space="preserve"> circulantes </w:t>
      </w:r>
      <w:r w:rsidR="006B1D7D" w:rsidRPr="00083A33">
        <w:rPr>
          <w:rFonts w:asciiTheme="minorHAnsi" w:hAnsiTheme="minorHAnsi" w:cstheme="minorHAnsi"/>
          <w:bCs/>
          <w:i/>
          <w:iCs/>
          <w:color w:val="000000"/>
        </w:rPr>
        <w:t>en Latinoamérica</w:t>
      </w:r>
      <w:r w:rsidRPr="00083A33">
        <w:rPr>
          <w:rFonts w:asciiTheme="minorHAnsi" w:hAnsiTheme="minorHAnsi" w:cstheme="minorHAnsi"/>
          <w:bCs/>
          <w:i/>
          <w:iCs/>
          <w:color w:val="000000"/>
        </w:rPr>
        <w:t xml:space="preserve"> (Diciembre 2022) (en proceso)</w:t>
      </w:r>
    </w:p>
    <w:p w14:paraId="37B917F8" w14:textId="77777777" w:rsidR="005F2E4C" w:rsidRPr="00083A33" w:rsidRDefault="005F2E4C" w:rsidP="005F2E4C">
      <w:pPr>
        <w:pBdr>
          <w:top w:val="nil"/>
          <w:left w:val="nil"/>
          <w:bottom w:val="nil"/>
          <w:right w:val="nil"/>
          <w:between w:val="nil"/>
        </w:pBdr>
        <w:spacing w:line="276" w:lineRule="auto"/>
        <w:rPr>
          <w:rFonts w:asciiTheme="minorHAnsi" w:hAnsiTheme="minorHAnsi" w:cstheme="minorHAnsi"/>
          <w:bCs/>
          <w:i/>
          <w:iCs/>
        </w:rPr>
      </w:pPr>
    </w:p>
    <w:p w14:paraId="7177C472" w14:textId="52D94CF3" w:rsidR="005F2E4C" w:rsidRDefault="005F2E4C" w:rsidP="005F2E4C">
      <w:pPr>
        <w:tabs>
          <w:tab w:val="left" w:pos="3952"/>
        </w:tabs>
        <w:spacing w:after="200" w:line="276" w:lineRule="auto"/>
        <w:rPr>
          <w:rFonts w:asciiTheme="minorHAnsi" w:hAnsiTheme="minorHAnsi" w:cstheme="minorHAnsi"/>
          <w:b/>
          <w:i/>
          <w:iCs/>
        </w:rPr>
      </w:pPr>
      <w:r w:rsidRPr="00083A33">
        <w:rPr>
          <w:rFonts w:asciiTheme="minorHAnsi" w:hAnsiTheme="minorHAnsi" w:cstheme="minorHAnsi"/>
          <w:bCs/>
          <w:i/>
          <w:iCs/>
        </w:rPr>
        <w:t>Anexo 5 Informe de la Primera Reunión de Coordinación</w:t>
      </w:r>
    </w:p>
    <w:p w14:paraId="7403F506" w14:textId="7E5DEDD2" w:rsidR="005F2E4C" w:rsidRPr="00083A33" w:rsidRDefault="005F2E4C" w:rsidP="005F2E4C">
      <w:pPr>
        <w:tabs>
          <w:tab w:val="left" w:pos="3952"/>
        </w:tabs>
        <w:rPr>
          <w:rFonts w:asciiTheme="minorHAnsi" w:hAnsiTheme="minorHAnsi" w:cstheme="minorHAnsi"/>
        </w:rPr>
        <w:sectPr w:rsidR="005F2E4C" w:rsidRPr="00083A33" w:rsidSect="00003192">
          <w:pgSz w:w="11906" w:h="16838"/>
          <w:pgMar w:top="1440" w:right="1440" w:bottom="1440" w:left="1440" w:header="709" w:footer="709" w:gutter="0"/>
          <w:pgNumType w:start="0"/>
          <w:cols w:space="720"/>
          <w:titlePg/>
        </w:sectPr>
      </w:pPr>
      <w:r>
        <w:rPr>
          <w:rFonts w:asciiTheme="minorHAnsi" w:hAnsiTheme="minorHAnsi" w:cstheme="minorHAnsi"/>
        </w:rPr>
        <w:tab/>
      </w:r>
    </w:p>
    <w:p w14:paraId="29A65CC4" w14:textId="77777777" w:rsidR="00CB5AE1" w:rsidRDefault="00CB5AE1" w:rsidP="00CB5AE1">
      <w:pPr>
        <w:tabs>
          <w:tab w:val="left" w:pos="-720"/>
        </w:tabs>
        <w:suppressAutoHyphens/>
        <w:spacing w:before="120" w:after="120" w:line="276" w:lineRule="auto"/>
        <w:jc w:val="both"/>
        <w:rPr>
          <w:rFonts w:asciiTheme="minorHAnsi" w:hAnsiTheme="minorHAnsi" w:cstheme="minorHAnsi"/>
          <w:b/>
          <w:i/>
          <w:iCs/>
        </w:rPr>
      </w:pPr>
      <w:bookmarkStart w:id="3" w:name="_Hlk129771899"/>
      <w:r w:rsidRPr="00083A33">
        <w:rPr>
          <w:rFonts w:asciiTheme="minorHAnsi" w:hAnsiTheme="minorHAnsi" w:cstheme="minorHAnsi"/>
          <w:b/>
          <w:i/>
          <w:iCs/>
        </w:rPr>
        <w:lastRenderedPageBreak/>
        <w:t>Proyecto RLA</w:t>
      </w:r>
      <w:r>
        <w:rPr>
          <w:rFonts w:asciiTheme="minorHAnsi" w:hAnsiTheme="minorHAnsi" w:cstheme="minorHAnsi"/>
          <w:b/>
          <w:i/>
          <w:iCs/>
        </w:rPr>
        <w:t>7025</w:t>
      </w:r>
      <w:r w:rsidRPr="00083A33">
        <w:rPr>
          <w:rFonts w:asciiTheme="minorHAnsi" w:hAnsiTheme="minorHAnsi" w:cstheme="minorHAnsi"/>
          <w:b/>
          <w:i/>
          <w:iCs/>
        </w:rPr>
        <w:t xml:space="preserve"> </w:t>
      </w:r>
      <w:r w:rsidRPr="00CB5AE1">
        <w:rPr>
          <w:rFonts w:asciiTheme="minorHAnsi" w:hAnsiTheme="minorHAnsi" w:cstheme="minorHAnsi"/>
          <w:b/>
          <w:i/>
          <w:iCs/>
          <w:shd w:val="clear" w:color="auto" w:fill="FFFFFF"/>
        </w:rPr>
        <w:t>Fortalecimiento de capacidades en ambientes marinos y costeros mediante técnicas nucleares e isotópicas</w:t>
      </w:r>
      <w:r w:rsidRPr="00083A33">
        <w:rPr>
          <w:rFonts w:asciiTheme="minorHAnsi" w:hAnsiTheme="minorHAnsi" w:cstheme="minorHAnsi"/>
          <w:b/>
          <w:i/>
          <w:iCs/>
        </w:rPr>
        <w:t xml:space="preserve"> </w:t>
      </w:r>
    </w:p>
    <w:p w14:paraId="4FE9EF54" w14:textId="40E9B22A" w:rsidR="00CB5AE1" w:rsidRPr="00CB5AE1" w:rsidRDefault="00CB5AE1" w:rsidP="00CB5AE1">
      <w:pPr>
        <w:tabs>
          <w:tab w:val="left" w:pos="-720"/>
        </w:tabs>
        <w:suppressAutoHyphens/>
        <w:spacing w:before="120" w:after="120" w:line="276" w:lineRule="auto"/>
        <w:jc w:val="both"/>
        <w:rPr>
          <w:rFonts w:asciiTheme="minorHAnsi" w:hAnsiTheme="minorHAnsi" w:cstheme="minorHAnsi"/>
          <w:bCs/>
          <w:i/>
          <w:iCs/>
        </w:rPr>
      </w:pPr>
      <w:r w:rsidRPr="00083A33">
        <w:rPr>
          <w:rFonts w:asciiTheme="minorHAnsi" w:hAnsiTheme="minorHAnsi" w:cstheme="minorHAnsi"/>
          <w:b/>
          <w:i/>
          <w:iCs/>
        </w:rPr>
        <w:t>Institución Contraparte:</w:t>
      </w:r>
      <w:r>
        <w:rPr>
          <w:rFonts w:asciiTheme="minorHAnsi" w:hAnsiTheme="minorHAnsi" w:cstheme="minorHAnsi"/>
          <w:b/>
          <w:i/>
          <w:iCs/>
        </w:rPr>
        <w:t xml:space="preserve"> </w:t>
      </w:r>
      <w:r w:rsidRPr="00CB5AE1">
        <w:rPr>
          <w:rFonts w:asciiTheme="minorHAnsi" w:hAnsiTheme="minorHAnsi" w:cstheme="minorHAnsi"/>
          <w:bCs/>
          <w:i/>
          <w:iCs/>
        </w:rPr>
        <w:t>Laboratorio de Toxinas, Universidad de El Salvador</w:t>
      </w:r>
    </w:p>
    <w:p w14:paraId="5C8F569C" w14:textId="77777777" w:rsidR="00CB5AE1" w:rsidRPr="00083A33" w:rsidRDefault="00CB5AE1" w:rsidP="00CB5AE1">
      <w:pPr>
        <w:tabs>
          <w:tab w:val="left" w:pos="-720"/>
        </w:tabs>
        <w:suppressAutoHyphens/>
        <w:spacing w:before="120" w:after="120" w:line="276" w:lineRule="auto"/>
        <w:jc w:val="both"/>
        <w:rPr>
          <w:rFonts w:asciiTheme="minorHAnsi" w:hAnsiTheme="minorHAnsi" w:cstheme="minorHAnsi"/>
          <w:b/>
          <w:i/>
          <w:iCs/>
        </w:rPr>
      </w:pPr>
      <w:r w:rsidRPr="00083A33">
        <w:rPr>
          <w:rFonts w:asciiTheme="minorHAnsi" w:hAnsiTheme="minorHAnsi" w:cstheme="minorHAnsi"/>
          <w:b/>
          <w:i/>
          <w:iCs/>
        </w:rPr>
        <w:t xml:space="preserve">Coordinadores de Proyecto: </w:t>
      </w:r>
    </w:p>
    <w:p w14:paraId="01FA8A7F" w14:textId="762B1818" w:rsidR="00CB5AE1" w:rsidRPr="00083A33" w:rsidRDefault="00CB5AE1" w:rsidP="00CB5AE1">
      <w:pPr>
        <w:tabs>
          <w:tab w:val="left" w:pos="-720"/>
        </w:tabs>
        <w:suppressAutoHyphens/>
        <w:spacing w:before="120" w:after="120" w:line="276" w:lineRule="auto"/>
        <w:jc w:val="both"/>
        <w:rPr>
          <w:rFonts w:asciiTheme="minorHAnsi" w:hAnsiTheme="minorHAnsi" w:cstheme="minorHAnsi"/>
          <w:bCs/>
          <w:i/>
          <w:iCs/>
        </w:rPr>
      </w:pPr>
      <w:proofErr w:type="spellStart"/>
      <w:r>
        <w:rPr>
          <w:rFonts w:asciiTheme="minorHAnsi" w:hAnsiTheme="minorHAnsi" w:cstheme="minorHAnsi"/>
          <w:bCs/>
          <w:i/>
          <w:iCs/>
        </w:rPr>
        <w:t>MSc</w:t>
      </w:r>
      <w:proofErr w:type="spellEnd"/>
      <w:r>
        <w:rPr>
          <w:rFonts w:asciiTheme="minorHAnsi" w:hAnsiTheme="minorHAnsi" w:cstheme="minorHAnsi"/>
          <w:bCs/>
          <w:i/>
          <w:iCs/>
        </w:rPr>
        <w:t>. Oscar Amaya, Director LABTOX UES</w:t>
      </w:r>
    </w:p>
    <w:p w14:paraId="46F39A49" w14:textId="77777777" w:rsidR="00CB5AE1" w:rsidRDefault="00CB5AE1" w:rsidP="00CB5AE1">
      <w:pPr>
        <w:spacing w:line="276" w:lineRule="auto"/>
        <w:jc w:val="both"/>
        <w:rPr>
          <w:rFonts w:asciiTheme="minorHAnsi" w:hAnsiTheme="minorHAnsi" w:cstheme="minorHAnsi"/>
          <w:b/>
          <w:i/>
          <w:iCs/>
          <w:color w:val="000000"/>
        </w:rPr>
      </w:pPr>
    </w:p>
    <w:p w14:paraId="51D8D61A" w14:textId="1B8AEDBA" w:rsidR="00083A33" w:rsidRPr="00CB5AE1" w:rsidRDefault="00CB5AE1" w:rsidP="005D4499">
      <w:pPr>
        <w:pStyle w:val="Prrafodelista"/>
        <w:numPr>
          <w:ilvl w:val="0"/>
          <w:numId w:val="23"/>
        </w:numPr>
        <w:spacing w:line="276" w:lineRule="auto"/>
        <w:jc w:val="both"/>
        <w:rPr>
          <w:rFonts w:asciiTheme="minorHAnsi" w:hAnsiTheme="minorHAnsi" w:cstheme="minorHAnsi"/>
          <w:b/>
          <w:i/>
          <w:iCs/>
        </w:rPr>
      </w:pPr>
      <w:r w:rsidRPr="00CB5AE1">
        <w:rPr>
          <w:rFonts w:asciiTheme="minorHAnsi" w:hAnsiTheme="minorHAnsi" w:cstheme="minorHAnsi"/>
          <w:b/>
          <w:i/>
          <w:iCs/>
          <w:color w:val="000000"/>
        </w:rPr>
        <w:t>RESUMEN EJECUTIVO</w:t>
      </w:r>
    </w:p>
    <w:bookmarkEnd w:id="3"/>
    <w:p w14:paraId="3BCEC60C" w14:textId="77777777" w:rsidR="00CB5AE1" w:rsidRPr="00CB5AE1" w:rsidRDefault="00CB5AE1" w:rsidP="00CB5AE1">
      <w:pPr>
        <w:pStyle w:val="Prrafodelista"/>
        <w:spacing w:line="276" w:lineRule="auto"/>
        <w:ind w:left="360"/>
        <w:jc w:val="both"/>
        <w:rPr>
          <w:rFonts w:asciiTheme="minorHAnsi" w:hAnsiTheme="minorHAnsi" w:cstheme="minorHAnsi"/>
          <w:b/>
          <w:i/>
          <w:iCs/>
        </w:rPr>
      </w:pPr>
    </w:p>
    <w:p w14:paraId="6437E735" w14:textId="52F451A1" w:rsidR="00CB5AE1" w:rsidRPr="00CB5AE1" w:rsidRDefault="00CB5AE1" w:rsidP="005D4499">
      <w:pPr>
        <w:pStyle w:val="Prrafodelista"/>
        <w:numPr>
          <w:ilvl w:val="0"/>
          <w:numId w:val="20"/>
        </w:numPr>
        <w:tabs>
          <w:tab w:val="num" w:pos="720"/>
        </w:tabs>
        <w:spacing w:line="276" w:lineRule="auto"/>
        <w:rPr>
          <w:rFonts w:asciiTheme="minorHAnsi" w:hAnsiTheme="minorHAnsi" w:cstheme="minorHAnsi"/>
          <w:i/>
          <w:iCs/>
          <w:color w:val="000000"/>
        </w:rPr>
      </w:pPr>
      <w:r w:rsidRPr="00CB5AE1">
        <w:rPr>
          <w:rFonts w:asciiTheme="minorHAnsi" w:hAnsiTheme="minorHAnsi" w:cstheme="minorHAnsi"/>
          <w:i/>
          <w:iCs/>
          <w:color w:val="000000"/>
        </w:rPr>
        <w:t>Participación del coordinador de proyecto (Reuniones de coordinación, talleres, y grupos de trabajo).</w:t>
      </w:r>
    </w:p>
    <w:p w14:paraId="4FADD75C" w14:textId="77777777" w:rsidR="00CB5AE1" w:rsidRPr="00CB5AE1" w:rsidRDefault="00CB5AE1" w:rsidP="00CB5AE1">
      <w:pPr>
        <w:spacing w:line="276" w:lineRule="auto"/>
        <w:ind w:left="705"/>
        <w:rPr>
          <w:rFonts w:asciiTheme="minorHAnsi" w:hAnsiTheme="minorHAnsi" w:cstheme="minorHAnsi"/>
          <w:i/>
          <w:iCs/>
          <w:color w:val="000000"/>
        </w:rPr>
      </w:pPr>
    </w:p>
    <w:p w14:paraId="5B2BCEF8" w14:textId="77777777" w:rsidR="00CB5AE1" w:rsidRPr="00CB5AE1" w:rsidRDefault="00CB5AE1" w:rsidP="00CB5AE1">
      <w:p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 xml:space="preserve">El proyecto regional RLA7025 titulado “Fortalecimiento de las capacidades en ambientes marino-costeros usando técnicas nucleares e isotópicas” se ejecutará en 2020-2023 y contribuirá al cumplimiento de los Objetivos de Desarrollo Sostenible (ODS) en particular al ODS 14, a través del uso de técnicas nucleares e isotópicas. En el proyecto participan 18 países de la región de América Latina y el Caribe, los cuales hacen parte de la Red REMARCO, establecida en el 2018 como resultado del proyecto RLA7022.  </w:t>
      </w:r>
    </w:p>
    <w:p w14:paraId="3AAFE52C" w14:textId="77777777" w:rsidR="00CB5AE1" w:rsidRPr="00CB5AE1" w:rsidRDefault="00CB5AE1" w:rsidP="00CB5AE1">
      <w:p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En América Latina y el Caribe (ALC) no se cuenta con suficiente conocimiento acerca los niveles y tendencias actuales de la acidificación oceánica (OA, por sus siglas en inglés), la eutrofización, los contaminantes y sus efectos en los ecosistemas marinos costeros (</w:t>
      </w:r>
      <w:proofErr w:type="spellStart"/>
      <w:r w:rsidRPr="00CB5AE1">
        <w:rPr>
          <w:rFonts w:asciiTheme="minorHAnsi" w:hAnsiTheme="minorHAnsi" w:cstheme="minorHAnsi"/>
          <w:i/>
          <w:iCs/>
          <w:color w:val="000000"/>
        </w:rPr>
        <w:t>p.e</w:t>
      </w:r>
      <w:proofErr w:type="spellEnd"/>
      <w:r w:rsidRPr="00CB5AE1">
        <w:rPr>
          <w:rFonts w:asciiTheme="minorHAnsi" w:hAnsiTheme="minorHAnsi" w:cstheme="minorHAnsi"/>
          <w:i/>
          <w:iCs/>
          <w:color w:val="000000"/>
        </w:rPr>
        <w:t xml:space="preserve">. arrecifes de coral y peces) de forma que se pueda contribuir de forma sustantiva a los indicadores de SDG.  Para establecer una línea de base de estos indicadores en la región de América Latina y el Caribe, existen limitaciones de infraestructura y capacidades regionales. </w:t>
      </w:r>
    </w:p>
    <w:p w14:paraId="08F7A41A" w14:textId="77777777" w:rsidR="00CB5AE1" w:rsidRPr="00CB5AE1" w:rsidRDefault="00CB5AE1" w:rsidP="00CB5AE1">
      <w:p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El objetivo del proyecto RLA7025 es contribuir a la conservación y gestión sostenible de los océanos, mares y recursos marinos. En América Latina y el Caribe no hay un conocimiento suficiente de las tendencias actuales de acidificación de los océanos (OA), eutrofización, contaminantes y sus impactos en los ecosistemas marinos costeros (</w:t>
      </w:r>
      <w:proofErr w:type="spellStart"/>
      <w:r w:rsidRPr="00CB5AE1">
        <w:rPr>
          <w:rFonts w:asciiTheme="minorHAnsi" w:hAnsiTheme="minorHAnsi" w:cstheme="minorHAnsi"/>
          <w:i/>
          <w:iCs/>
          <w:color w:val="000000"/>
        </w:rPr>
        <w:t>p.e</w:t>
      </w:r>
      <w:proofErr w:type="spellEnd"/>
      <w:r w:rsidRPr="00CB5AE1">
        <w:rPr>
          <w:rFonts w:asciiTheme="minorHAnsi" w:hAnsiTheme="minorHAnsi" w:cstheme="minorHAnsi"/>
          <w:i/>
          <w:iCs/>
          <w:color w:val="000000"/>
        </w:rPr>
        <w:t>. arrecifes de coral) que permita abordar correctamente los indicadores de los ODS. Para establecer una línea de base de esto indicadores en la región de América Latina y el Caribe (ALC), existen limitaciones de infraestructura y capacidades regionales. El proyecto tiene un presupuesto aprobado por la Junta de Gobernadores del OIEA (EUR 955,327.00) distribuido en equipos, becas, reuniones, reactivos y materiales. El proyecto continuará fortaleciendo las capacidades técnicas y analíticas en la región con el fin de establecer una línea de base en las áreas de estudio, y se fortalecerán los recursos humanos y mecanismos nacionales de coordinación con miras a tomar decisiones más sostenible y basada con conocimiento científico.</w:t>
      </w:r>
    </w:p>
    <w:p w14:paraId="1F5F2821" w14:textId="77777777" w:rsidR="00CB5AE1" w:rsidRPr="00CB5AE1" w:rsidRDefault="00CB5AE1" w:rsidP="00CB5AE1">
      <w:pPr>
        <w:spacing w:line="276" w:lineRule="auto"/>
        <w:jc w:val="both"/>
        <w:rPr>
          <w:rFonts w:asciiTheme="minorHAnsi" w:hAnsiTheme="minorHAnsi" w:cstheme="minorHAnsi"/>
          <w:i/>
          <w:iCs/>
          <w:color w:val="000000"/>
        </w:rPr>
      </w:pPr>
    </w:p>
    <w:p w14:paraId="14B7904E" w14:textId="31121EF1" w:rsidR="00CB5AE1" w:rsidRPr="00CB5AE1" w:rsidRDefault="00CB5AE1" w:rsidP="005D4499">
      <w:pPr>
        <w:pStyle w:val="Prrafodelista"/>
        <w:numPr>
          <w:ilvl w:val="0"/>
          <w:numId w:val="21"/>
        </w:num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 xml:space="preserve">Durante el año 2022 la contraparte nacional del proyecto Oscar Amaya participó en el “Curso Regional en Técnicas Nucleares para el Análisis de Toxinas en Organismos </w:t>
      </w:r>
      <w:r w:rsidRPr="00CB5AE1">
        <w:rPr>
          <w:rFonts w:asciiTheme="minorHAnsi" w:hAnsiTheme="minorHAnsi" w:cstheme="minorHAnsi"/>
          <w:i/>
          <w:iCs/>
          <w:color w:val="000000"/>
        </w:rPr>
        <w:lastRenderedPageBreak/>
        <w:t>Marinos”, desarrollado del 5 al 9 de septiembre en la división de laboratorios del Organismo Internacional de Energía Atómica-OIEA, con sede en Mónaco.</w:t>
      </w:r>
    </w:p>
    <w:p w14:paraId="19FCD700" w14:textId="77777777" w:rsidR="00CB5AE1" w:rsidRPr="00CB5AE1" w:rsidRDefault="00CB5AE1" w:rsidP="005D4499">
      <w:pPr>
        <w:pStyle w:val="Prrafodelista"/>
        <w:numPr>
          <w:ilvl w:val="0"/>
          <w:numId w:val="21"/>
        </w:num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Elaboración de 16 informes técnicos sobre Floraciones algales y parámetros fisicoquímicos.</w:t>
      </w:r>
    </w:p>
    <w:p w14:paraId="0ACD7AFA" w14:textId="77777777" w:rsidR="00CB5AE1" w:rsidRPr="00CB5AE1" w:rsidRDefault="00CB5AE1" w:rsidP="005D4499">
      <w:pPr>
        <w:pStyle w:val="Prrafodelista"/>
        <w:numPr>
          <w:ilvl w:val="0"/>
          <w:numId w:val="21"/>
        </w:num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Caracterización de 1 evento de Marea Roja en la costa occidental del país ocurrida en los meses de enero y febrero 2022.</w:t>
      </w:r>
    </w:p>
    <w:p w14:paraId="54355EB9" w14:textId="77777777" w:rsidR="00CB5AE1" w:rsidRPr="00CB5AE1" w:rsidRDefault="00CB5AE1" w:rsidP="005D4499">
      <w:pPr>
        <w:pStyle w:val="Prrafodelista"/>
        <w:numPr>
          <w:ilvl w:val="0"/>
          <w:numId w:val="21"/>
        </w:num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Al menos 10 estudiantes de las carreras de las Licenciaturas en Biología, Física, Química, y Geofísica realizan su trabajo de tesis con temas asignados por LABTOX orientados a las actividades declaradas en los proyectos en ejecución con el OIEA entre ellos el RLA7025.</w:t>
      </w:r>
    </w:p>
    <w:p w14:paraId="471D3B24" w14:textId="77777777" w:rsidR="00CB5AE1" w:rsidRPr="00CB5AE1" w:rsidRDefault="00CB5AE1" w:rsidP="005D4499">
      <w:pPr>
        <w:pStyle w:val="Prrafodelista"/>
        <w:numPr>
          <w:ilvl w:val="0"/>
          <w:numId w:val="21"/>
        </w:num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 xml:space="preserve">Extracción de dos núcleos sedimentarios en playa San Diego para realizar la reconstrucción histórica de </w:t>
      </w:r>
      <w:proofErr w:type="spellStart"/>
      <w:r w:rsidRPr="00CB5AE1">
        <w:rPr>
          <w:rFonts w:asciiTheme="minorHAnsi" w:hAnsiTheme="minorHAnsi" w:cstheme="minorHAnsi"/>
          <w:i/>
          <w:iCs/>
          <w:color w:val="000000"/>
        </w:rPr>
        <w:t>microplásticos</w:t>
      </w:r>
      <w:proofErr w:type="spellEnd"/>
      <w:r w:rsidRPr="00CB5AE1">
        <w:rPr>
          <w:rFonts w:asciiTheme="minorHAnsi" w:hAnsiTheme="minorHAnsi" w:cstheme="minorHAnsi"/>
          <w:i/>
          <w:iCs/>
          <w:color w:val="000000"/>
        </w:rPr>
        <w:t xml:space="preserve"> en los últimos 100 años empleando espectrometría alfa con Plomo 210.</w:t>
      </w:r>
    </w:p>
    <w:p w14:paraId="2066B40D" w14:textId="77777777" w:rsidR="00CB5AE1" w:rsidRPr="00CB5AE1" w:rsidRDefault="00CB5AE1" w:rsidP="005D4499">
      <w:pPr>
        <w:pStyle w:val="Prrafodelista"/>
        <w:numPr>
          <w:ilvl w:val="0"/>
          <w:numId w:val="21"/>
        </w:num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A la fecha únicamente se han recibido materiales correspondientes a las facturas No. 2202403043 y 2202403048 que asciende a la cantidad de EUR 15,965.31</w:t>
      </w:r>
    </w:p>
    <w:p w14:paraId="49B075B0" w14:textId="358091D0" w:rsidR="00CB5AE1" w:rsidRPr="00CB5AE1" w:rsidRDefault="00CB5AE1" w:rsidP="005D4499">
      <w:pPr>
        <w:pStyle w:val="Prrafodelista"/>
        <w:numPr>
          <w:ilvl w:val="0"/>
          <w:numId w:val="21"/>
        </w:numPr>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El OIEA aún no envía los materiales y equipos de la Factura 2202403049 por un total de EUR 15,090.20</w:t>
      </w:r>
    </w:p>
    <w:p w14:paraId="259A7B3E" w14:textId="77777777" w:rsidR="00CB5AE1" w:rsidRPr="00CB5AE1" w:rsidRDefault="00CB5AE1" w:rsidP="00CB5AE1">
      <w:pPr>
        <w:spacing w:line="276" w:lineRule="auto"/>
        <w:jc w:val="both"/>
        <w:rPr>
          <w:rFonts w:asciiTheme="minorHAnsi" w:hAnsiTheme="minorHAnsi" w:cstheme="minorHAnsi"/>
          <w:i/>
          <w:iCs/>
          <w:color w:val="000000"/>
          <w:highlight w:val="yellow"/>
        </w:rPr>
      </w:pPr>
    </w:p>
    <w:p w14:paraId="3276C128" w14:textId="0976C3F1" w:rsidR="00CB5AE1" w:rsidRPr="00CB5AE1" w:rsidRDefault="00CB5AE1" w:rsidP="005D4499">
      <w:pPr>
        <w:pStyle w:val="Prrafodelista"/>
        <w:numPr>
          <w:ilvl w:val="0"/>
          <w:numId w:val="20"/>
        </w:numPr>
        <w:tabs>
          <w:tab w:val="num" w:pos="720"/>
        </w:tabs>
        <w:spacing w:line="276" w:lineRule="auto"/>
        <w:jc w:val="both"/>
        <w:rPr>
          <w:rFonts w:asciiTheme="minorHAnsi" w:hAnsiTheme="minorHAnsi" w:cstheme="minorHAnsi"/>
          <w:i/>
          <w:iCs/>
          <w:color w:val="000000"/>
        </w:rPr>
      </w:pPr>
      <w:r w:rsidRPr="00CB5AE1">
        <w:rPr>
          <w:rFonts w:asciiTheme="minorHAnsi" w:hAnsiTheme="minorHAnsi" w:cstheme="minorHAnsi"/>
          <w:i/>
          <w:iCs/>
          <w:color w:val="000000"/>
        </w:rPr>
        <w:t>Recursos aportados por el país al proyecto (incluye la estimación detallada según tabla de indicadores financieros en especie).</w:t>
      </w:r>
    </w:p>
    <w:p w14:paraId="069A7B7D" w14:textId="10DCE7E3" w:rsidR="00083A33" w:rsidRDefault="00CB5AE1" w:rsidP="00CB5AE1">
      <w:pPr>
        <w:spacing w:line="276" w:lineRule="auto"/>
        <w:jc w:val="both"/>
        <w:rPr>
          <w:rFonts w:asciiTheme="minorHAnsi" w:hAnsiTheme="minorHAnsi" w:cstheme="minorHAnsi"/>
          <w:i/>
          <w:iCs/>
        </w:rPr>
      </w:pPr>
      <w:r w:rsidRPr="004D4CFC">
        <w:rPr>
          <w:color w:val="000000"/>
        </w:rPr>
        <w:br w:type="page"/>
      </w:r>
    </w:p>
    <w:p w14:paraId="7C464C3F" w14:textId="77777777" w:rsidR="00CB5AE1" w:rsidRPr="00CB5AE1" w:rsidRDefault="00CB5AE1" w:rsidP="00CB5AE1">
      <w:pPr>
        <w:spacing w:line="276" w:lineRule="auto"/>
        <w:jc w:val="center"/>
        <w:rPr>
          <w:rFonts w:asciiTheme="minorHAnsi" w:hAnsiTheme="minorHAnsi" w:cstheme="minorHAnsi"/>
          <w:b/>
          <w:i/>
          <w:iCs/>
        </w:rPr>
      </w:pPr>
      <w:r w:rsidRPr="00CB5AE1">
        <w:rPr>
          <w:rFonts w:asciiTheme="minorHAnsi" w:hAnsiTheme="minorHAnsi" w:cstheme="minorHAnsi"/>
          <w:b/>
          <w:i/>
          <w:iCs/>
        </w:rPr>
        <w:lastRenderedPageBreak/>
        <w:t>VALORACIÓN DEL APORTE DEL PROYECTO RLA/7025 AL PROGRAMA ARCAL</w:t>
      </w:r>
    </w:p>
    <w:p w14:paraId="2FE7F93C" w14:textId="77777777" w:rsidR="00CB5AE1" w:rsidRPr="00CB5AE1" w:rsidRDefault="00CB5AE1" w:rsidP="00CB5AE1">
      <w:pPr>
        <w:tabs>
          <w:tab w:val="left" w:pos="-720"/>
        </w:tabs>
        <w:suppressAutoHyphens/>
        <w:spacing w:line="276" w:lineRule="auto"/>
        <w:rPr>
          <w:rFonts w:asciiTheme="minorHAnsi" w:hAnsiTheme="minorHAnsi" w:cstheme="minorHAnsi"/>
          <w:b/>
          <w:i/>
          <w:iCs/>
          <w:highlight w:val="green"/>
        </w:rPr>
      </w:pPr>
    </w:p>
    <w:tbl>
      <w:tblPr>
        <w:tblW w:w="9701" w:type="dxa"/>
        <w:tblInd w:w="-45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4A0" w:firstRow="1" w:lastRow="0" w:firstColumn="1" w:lastColumn="0" w:noHBand="0" w:noVBand="1"/>
      </w:tblPr>
      <w:tblGrid>
        <w:gridCol w:w="5915"/>
        <w:gridCol w:w="1952"/>
        <w:gridCol w:w="1834"/>
      </w:tblGrid>
      <w:tr w:rsidR="00CB5AE1" w:rsidRPr="00CB5AE1" w14:paraId="1A8AAED7" w14:textId="77777777" w:rsidTr="0037026C">
        <w:trPr>
          <w:trHeight w:val="280"/>
        </w:trPr>
        <w:tc>
          <w:tcPr>
            <w:tcW w:w="5915" w:type="dxa"/>
            <w:tcBorders>
              <w:top w:val="single" w:sz="4" w:space="0" w:color="auto"/>
              <w:left w:val="single" w:sz="4" w:space="0" w:color="auto"/>
              <w:bottom w:val="single" w:sz="4" w:space="0" w:color="auto"/>
              <w:right w:val="single" w:sz="4" w:space="0" w:color="auto"/>
            </w:tcBorders>
            <w:hideMark/>
          </w:tcPr>
          <w:p w14:paraId="71513F72" w14:textId="77777777" w:rsidR="00CB5AE1" w:rsidRPr="00CB5AE1" w:rsidRDefault="00CB5AE1" w:rsidP="00CB5AE1">
            <w:pPr>
              <w:tabs>
                <w:tab w:val="left" w:pos="0"/>
                <w:tab w:val="left" w:pos="720"/>
              </w:tabs>
              <w:spacing w:after="120" w:line="276" w:lineRule="auto"/>
              <w:ind w:left="33"/>
              <w:jc w:val="center"/>
              <w:rPr>
                <w:rFonts w:asciiTheme="minorHAnsi" w:hAnsiTheme="minorHAnsi" w:cstheme="minorHAnsi"/>
                <w:i/>
                <w:iCs/>
              </w:rPr>
            </w:pPr>
            <w:r w:rsidRPr="00CB5AE1">
              <w:rPr>
                <w:rFonts w:asciiTheme="minorHAnsi" w:hAnsiTheme="minorHAnsi" w:cstheme="minorHAnsi"/>
                <w:i/>
                <w:iCs/>
              </w:rPr>
              <w:t>ITEM</w:t>
            </w:r>
          </w:p>
        </w:tc>
        <w:tc>
          <w:tcPr>
            <w:tcW w:w="1952" w:type="dxa"/>
            <w:tcBorders>
              <w:top w:val="single" w:sz="4" w:space="0" w:color="auto"/>
              <w:left w:val="single" w:sz="4" w:space="0" w:color="auto"/>
              <w:bottom w:val="single" w:sz="4" w:space="0" w:color="auto"/>
              <w:right w:val="single" w:sz="4" w:space="0" w:color="auto"/>
            </w:tcBorders>
            <w:hideMark/>
          </w:tcPr>
          <w:p w14:paraId="54FBF1A6" w14:textId="77777777" w:rsidR="00CB5AE1" w:rsidRPr="00CB5AE1" w:rsidRDefault="00CB5AE1" w:rsidP="00CB5AE1">
            <w:pPr>
              <w:tabs>
                <w:tab w:val="left" w:pos="0"/>
              </w:tabs>
              <w:spacing w:after="120" w:line="276" w:lineRule="auto"/>
              <w:ind w:left="72"/>
              <w:jc w:val="center"/>
              <w:rPr>
                <w:rFonts w:asciiTheme="minorHAnsi" w:hAnsiTheme="minorHAnsi" w:cstheme="minorHAnsi"/>
                <w:i/>
                <w:iCs/>
              </w:rPr>
            </w:pPr>
            <w:proofErr w:type="gramStart"/>
            <w:r w:rsidRPr="00CB5AE1">
              <w:rPr>
                <w:rFonts w:asciiTheme="minorHAnsi" w:hAnsiTheme="minorHAnsi" w:cstheme="minorHAnsi"/>
                <w:i/>
                <w:iCs/>
              </w:rPr>
              <w:t>VALOR  DE</w:t>
            </w:r>
            <w:proofErr w:type="gramEnd"/>
            <w:r w:rsidRPr="00CB5AE1">
              <w:rPr>
                <w:rFonts w:asciiTheme="minorHAnsi" w:hAnsiTheme="minorHAnsi" w:cstheme="minorHAnsi"/>
                <w:i/>
                <w:iCs/>
              </w:rPr>
              <w:t xml:space="preserve"> REFERENCIA</w:t>
            </w:r>
          </w:p>
        </w:tc>
        <w:tc>
          <w:tcPr>
            <w:tcW w:w="1834" w:type="dxa"/>
            <w:tcBorders>
              <w:top w:val="single" w:sz="4" w:space="0" w:color="auto"/>
              <w:left w:val="single" w:sz="4" w:space="0" w:color="auto"/>
              <w:bottom w:val="single" w:sz="4" w:space="0" w:color="auto"/>
              <w:right w:val="single" w:sz="4" w:space="0" w:color="auto"/>
            </w:tcBorders>
          </w:tcPr>
          <w:p w14:paraId="6072433F" w14:textId="77777777" w:rsidR="00CB5AE1" w:rsidRPr="00CB5AE1" w:rsidRDefault="00CB5AE1" w:rsidP="00CB5AE1">
            <w:pPr>
              <w:tabs>
                <w:tab w:val="left" w:pos="0"/>
              </w:tabs>
              <w:spacing w:after="120" w:line="276" w:lineRule="auto"/>
              <w:ind w:left="72"/>
              <w:jc w:val="center"/>
              <w:rPr>
                <w:rFonts w:asciiTheme="minorHAnsi" w:hAnsiTheme="minorHAnsi" w:cstheme="minorHAnsi"/>
                <w:i/>
                <w:iCs/>
              </w:rPr>
            </w:pPr>
            <w:r w:rsidRPr="00CB5AE1">
              <w:rPr>
                <w:rFonts w:asciiTheme="minorHAnsi" w:hAnsiTheme="minorHAnsi" w:cstheme="minorHAnsi"/>
                <w:i/>
                <w:iCs/>
              </w:rPr>
              <w:t>CANTIDAD en Euros</w:t>
            </w:r>
          </w:p>
        </w:tc>
      </w:tr>
      <w:tr w:rsidR="00CB5AE1" w:rsidRPr="00CB5AE1" w14:paraId="1EC76720" w14:textId="77777777" w:rsidTr="0037026C">
        <w:trPr>
          <w:trHeight w:val="611"/>
        </w:trPr>
        <w:tc>
          <w:tcPr>
            <w:tcW w:w="5915" w:type="dxa"/>
            <w:tcBorders>
              <w:top w:val="single" w:sz="4" w:space="0" w:color="auto"/>
              <w:left w:val="single" w:sz="4" w:space="0" w:color="auto"/>
              <w:bottom w:val="single" w:sz="4" w:space="0" w:color="auto"/>
              <w:right w:val="single" w:sz="4" w:space="0" w:color="auto"/>
            </w:tcBorders>
            <w:hideMark/>
          </w:tcPr>
          <w:p w14:paraId="5562379C" w14:textId="77777777" w:rsidR="00CB5AE1" w:rsidRPr="00CB5AE1" w:rsidRDefault="00CB5AE1" w:rsidP="005D4499">
            <w:pPr>
              <w:numPr>
                <w:ilvl w:val="0"/>
                <w:numId w:val="6"/>
              </w:numPr>
              <w:autoSpaceDN w:val="0"/>
              <w:spacing w:line="276" w:lineRule="auto"/>
              <w:ind w:left="279" w:hanging="270"/>
              <w:rPr>
                <w:rFonts w:asciiTheme="minorHAnsi" w:hAnsiTheme="minorHAnsi" w:cstheme="minorHAnsi"/>
                <w:i/>
                <w:iCs/>
              </w:rPr>
            </w:pPr>
            <w:r w:rsidRPr="00CB5AE1">
              <w:rPr>
                <w:rFonts w:asciiTheme="minorHAnsi" w:hAnsiTheme="minorHAnsi" w:cstheme="minorHAnsi"/>
                <w:i/>
                <w:iCs/>
              </w:rPr>
              <w:t xml:space="preserve">Expertos/Conferencistas enviados al exterior por el Organismo (OIEA) </w:t>
            </w:r>
          </w:p>
        </w:tc>
        <w:tc>
          <w:tcPr>
            <w:tcW w:w="1952" w:type="dxa"/>
            <w:tcBorders>
              <w:top w:val="single" w:sz="4" w:space="0" w:color="auto"/>
              <w:left w:val="single" w:sz="4" w:space="0" w:color="auto"/>
              <w:bottom w:val="single" w:sz="4" w:space="0" w:color="auto"/>
              <w:right w:val="single" w:sz="4" w:space="0" w:color="auto"/>
            </w:tcBorders>
            <w:hideMark/>
          </w:tcPr>
          <w:p w14:paraId="33FC3CC8"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EUR 300 por persona por día (se incluye días de viaje)</w:t>
            </w:r>
          </w:p>
        </w:tc>
        <w:tc>
          <w:tcPr>
            <w:tcW w:w="1834" w:type="dxa"/>
            <w:tcBorders>
              <w:top w:val="single" w:sz="4" w:space="0" w:color="auto"/>
              <w:left w:val="single" w:sz="4" w:space="0" w:color="auto"/>
              <w:bottom w:val="single" w:sz="4" w:space="0" w:color="auto"/>
              <w:right w:val="single" w:sz="4" w:space="0" w:color="auto"/>
            </w:tcBorders>
          </w:tcPr>
          <w:p w14:paraId="6EB487B7"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0573216E"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62CC02FA" w14:textId="77777777" w:rsidR="00CB5AE1" w:rsidRPr="00CB5AE1" w:rsidRDefault="00CB5AE1" w:rsidP="005D4499">
            <w:pPr>
              <w:numPr>
                <w:ilvl w:val="0"/>
                <w:numId w:val="6"/>
              </w:numPr>
              <w:tabs>
                <w:tab w:val="left" w:pos="-142"/>
              </w:tabs>
              <w:autoSpaceDN w:val="0"/>
              <w:spacing w:line="276" w:lineRule="auto"/>
              <w:ind w:left="279" w:hanging="270"/>
              <w:rPr>
                <w:rFonts w:asciiTheme="minorHAnsi" w:hAnsiTheme="minorHAnsi" w:cstheme="minorHAnsi"/>
                <w:i/>
                <w:iCs/>
              </w:rPr>
            </w:pPr>
            <w:r w:rsidRPr="00CB5AE1">
              <w:rPr>
                <w:rFonts w:asciiTheme="minorHAnsi" w:hAnsiTheme="minorHAnsi" w:cstheme="minorHAnsi"/>
                <w:i/>
                <w:iCs/>
              </w:rPr>
              <w:t>Gastos locales por sede de evento regional en el país (Grupo de Trabajo/Cursos de Capacitación/Talleres/Seminarios)</w:t>
            </w:r>
          </w:p>
        </w:tc>
        <w:tc>
          <w:tcPr>
            <w:tcW w:w="1952" w:type="dxa"/>
            <w:tcBorders>
              <w:top w:val="single" w:sz="4" w:space="0" w:color="auto"/>
              <w:left w:val="single" w:sz="4" w:space="0" w:color="auto"/>
              <w:bottom w:val="single" w:sz="4" w:space="0" w:color="auto"/>
              <w:right w:val="single" w:sz="4" w:space="0" w:color="auto"/>
            </w:tcBorders>
            <w:hideMark/>
          </w:tcPr>
          <w:p w14:paraId="479B0E2E"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EUR 5.000 por semana</w:t>
            </w:r>
          </w:p>
        </w:tc>
        <w:tc>
          <w:tcPr>
            <w:tcW w:w="1834" w:type="dxa"/>
            <w:tcBorders>
              <w:top w:val="single" w:sz="4" w:space="0" w:color="auto"/>
              <w:left w:val="single" w:sz="4" w:space="0" w:color="auto"/>
              <w:bottom w:val="single" w:sz="4" w:space="0" w:color="auto"/>
              <w:right w:val="single" w:sz="4" w:space="0" w:color="auto"/>
            </w:tcBorders>
          </w:tcPr>
          <w:p w14:paraId="227BE0FD"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713CAA02"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2CD6326F" w14:textId="77777777" w:rsidR="00CB5AE1" w:rsidRPr="00CB5AE1" w:rsidRDefault="00CB5AE1" w:rsidP="005D4499">
            <w:pPr>
              <w:numPr>
                <w:ilvl w:val="0"/>
                <w:numId w:val="6"/>
              </w:numPr>
              <w:autoSpaceDN w:val="0"/>
              <w:spacing w:line="276" w:lineRule="auto"/>
              <w:ind w:left="279" w:hanging="270"/>
              <w:rPr>
                <w:rFonts w:asciiTheme="minorHAnsi" w:hAnsiTheme="minorHAnsi" w:cstheme="minorHAnsi"/>
                <w:i/>
                <w:iCs/>
              </w:rPr>
            </w:pPr>
            <w:r w:rsidRPr="00CB5AE1">
              <w:rPr>
                <w:rFonts w:asciiTheme="minorHAnsi" w:hAnsiTheme="minorHAnsi" w:cstheme="minorHAnsi"/>
                <w:i/>
                <w:iCs/>
              </w:rPr>
              <w:t>Gastos locales en eventos nacionales, que se encuentren en el Plan de Actividades</w:t>
            </w:r>
          </w:p>
        </w:tc>
        <w:tc>
          <w:tcPr>
            <w:tcW w:w="1952" w:type="dxa"/>
            <w:tcBorders>
              <w:top w:val="single" w:sz="4" w:space="0" w:color="auto"/>
              <w:left w:val="single" w:sz="4" w:space="0" w:color="auto"/>
              <w:bottom w:val="single" w:sz="4" w:space="0" w:color="auto"/>
              <w:right w:val="single" w:sz="4" w:space="0" w:color="auto"/>
            </w:tcBorders>
            <w:hideMark/>
          </w:tcPr>
          <w:p w14:paraId="30598C04"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EUR 3.000 por semana</w:t>
            </w:r>
          </w:p>
        </w:tc>
        <w:tc>
          <w:tcPr>
            <w:tcW w:w="1834" w:type="dxa"/>
            <w:tcBorders>
              <w:top w:val="single" w:sz="4" w:space="0" w:color="auto"/>
              <w:left w:val="single" w:sz="4" w:space="0" w:color="auto"/>
              <w:bottom w:val="single" w:sz="4" w:space="0" w:color="auto"/>
              <w:right w:val="single" w:sz="4" w:space="0" w:color="auto"/>
            </w:tcBorders>
          </w:tcPr>
          <w:p w14:paraId="765D3810"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2A64D67C" w14:textId="77777777" w:rsidTr="0037026C">
        <w:trPr>
          <w:trHeight w:val="602"/>
        </w:trPr>
        <w:tc>
          <w:tcPr>
            <w:tcW w:w="5915" w:type="dxa"/>
            <w:tcBorders>
              <w:top w:val="single" w:sz="4" w:space="0" w:color="auto"/>
              <w:left w:val="single" w:sz="4" w:space="0" w:color="auto"/>
              <w:bottom w:val="single" w:sz="4" w:space="0" w:color="auto"/>
              <w:right w:val="single" w:sz="4" w:space="0" w:color="auto"/>
            </w:tcBorders>
            <w:hideMark/>
          </w:tcPr>
          <w:p w14:paraId="3F52F3A8" w14:textId="77777777" w:rsidR="00CB5AE1" w:rsidRPr="00CB5AE1" w:rsidRDefault="00CB5AE1" w:rsidP="005D4499">
            <w:pPr>
              <w:numPr>
                <w:ilvl w:val="0"/>
                <w:numId w:val="6"/>
              </w:numPr>
              <w:autoSpaceDN w:val="0"/>
              <w:spacing w:line="276" w:lineRule="auto"/>
              <w:ind w:left="279" w:hanging="270"/>
              <w:rPr>
                <w:rFonts w:asciiTheme="minorHAnsi" w:hAnsiTheme="minorHAnsi" w:cstheme="minorHAnsi"/>
                <w:i/>
                <w:iCs/>
              </w:rPr>
            </w:pPr>
            <w:r w:rsidRPr="00CB5AE1">
              <w:rPr>
                <w:rFonts w:asciiTheme="minorHAnsi" w:hAnsiTheme="minorHAnsi" w:cstheme="minorHAnsi"/>
                <w:i/>
                <w:iCs/>
              </w:rPr>
              <w:t>Becario cuyos gastos locales son asumidos por el país</w:t>
            </w:r>
          </w:p>
        </w:tc>
        <w:tc>
          <w:tcPr>
            <w:tcW w:w="1952" w:type="dxa"/>
            <w:tcBorders>
              <w:top w:val="single" w:sz="4" w:space="0" w:color="auto"/>
              <w:left w:val="single" w:sz="4" w:space="0" w:color="auto"/>
              <w:bottom w:val="single" w:sz="4" w:space="0" w:color="auto"/>
              <w:right w:val="single" w:sz="4" w:space="0" w:color="auto"/>
            </w:tcBorders>
            <w:hideMark/>
          </w:tcPr>
          <w:p w14:paraId="6C5A4148"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EUR 3.500 por mes por becario</w:t>
            </w:r>
          </w:p>
        </w:tc>
        <w:tc>
          <w:tcPr>
            <w:tcW w:w="1834" w:type="dxa"/>
            <w:tcBorders>
              <w:top w:val="single" w:sz="4" w:space="0" w:color="auto"/>
              <w:left w:val="single" w:sz="4" w:space="0" w:color="auto"/>
              <w:bottom w:val="single" w:sz="4" w:space="0" w:color="auto"/>
              <w:right w:val="single" w:sz="4" w:space="0" w:color="auto"/>
            </w:tcBorders>
          </w:tcPr>
          <w:p w14:paraId="5D874B69"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6E3AC06A" w14:textId="77777777" w:rsidTr="0037026C">
        <w:trPr>
          <w:trHeight w:val="253"/>
        </w:trPr>
        <w:tc>
          <w:tcPr>
            <w:tcW w:w="5915" w:type="dxa"/>
            <w:tcBorders>
              <w:top w:val="single" w:sz="4" w:space="0" w:color="auto"/>
              <w:left w:val="single" w:sz="4" w:space="0" w:color="auto"/>
              <w:bottom w:val="single" w:sz="4" w:space="0" w:color="auto"/>
              <w:right w:val="single" w:sz="4" w:space="0" w:color="auto"/>
            </w:tcBorders>
            <w:hideMark/>
          </w:tcPr>
          <w:p w14:paraId="798516A1" w14:textId="77777777" w:rsidR="00CB5AE1" w:rsidRPr="00CB5AE1" w:rsidRDefault="00CB5AE1" w:rsidP="005D4499">
            <w:pPr>
              <w:numPr>
                <w:ilvl w:val="0"/>
                <w:numId w:val="6"/>
              </w:numPr>
              <w:autoSpaceDN w:val="0"/>
              <w:spacing w:line="276" w:lineRule="auto"/>
              <w:ind w:left="279" w:hanging="270"/>
              <w:rPr>
                <w:rFonts w:asciiTheme="minorHAnsi" w:hAnsiTheme="minorHAnsi" w:cstheme="minorHAnsi"/>
                <w:i/>
                <w:iCs/>
              </w:rPr>
            </w:pPr>
            <w:r w:rsidRPr="00CB5AE1">
              <w:rPr>
                <w:rFonts w:asciiTheme="minorHAnsi" w:hAnsiTheme="minorHAnsi" w:cstheme="minorHAnsi"/>
                <w:i/>
                <w:iCs/>
              </w:rPr>
              <w:t>Publicaciones</w:t>
            </w:r>
          </w:p>
          <w:p w14:paraId="01C2188D" w14:textId="77777777" w:rsidR="00CB5AE1" w:rsidRPr="00CB5AE1" w:rsidRDefault="00000000" w:rsidP="00CB5AE1">
            <w:pPr>
              <w:autoSpaceDN w:val="0"/>
              <w:spacing w:line="276" w:lineRule="auto"/>
              <w:ind w:left="279"/>
              <w:rPr>
                <w:rFonts w:asciiTheme="minorHAnsi" w:hAnsiTheme="minorHAnsi" w:cstheme="minorHAnsi"/>
                <w:i/>
                <w:iCs/>
              </w:rPr>
            </w:pPr>
            <w:hyperlink r:id="rId25" w:history="1">
              <w:r w:rsidR="00CB5AE1" w:rsidRPr="00CB5AE1">
                <w:rPr>
                  <w:rStyle w:val="Hipervnculo"/>
                  <w:rFonts w:asciiTheme="minorHAnsi" w:hAnsiTheme="minorHAnsi" w:cstheme="minorHAnsi"/>
                  <w:i/>
                  <w:iCs/>
                </w:rPr>
                <w:t>https://remarco.org/blog/2022/03/18/labtox-ues-determina-altas-concentraciones-de-pyrodinium-bahamense-causante-de-la-marea-roja-en-playas-de-el-salvador/</w:t>
              </w:r>
            </w:hyperlink>
          </w:p>
          <w:p w14:paraId="0E3488A8" w14:textId="77777777" w:rsidR="00CB5AE1" w:rsidRPr="00CB5AE1" w:rsidRDefault="00CB5AE1" w:rsidP="00CB5AE1">
            <w:pPr>
              <w:autoSpaceDN w:val="0"/>
              <w:spacing w:line="276" w:lineRule="auto"/>
              <w:ind w:left="279"/>
              <w:rPr>
                <w:rFonts w:asciiTheme="minorHAnsi" w:hAnsiTheme="minorHAnsi" w:cstheme="minorHAnsi"/>
                <w:i/>
                <w:iCs/>
              </w:rPr>
            </w:pPr>
            <w:r w:rsidRPr="00CB5AE1">
              <w:rPr>
                <w:rFonts w:asciiTheme="minorHAnsi" w:hAnsiTheme="minorHAnsi" w:cstheme="minorHAnsi"/>
                <w:i/>
                <w:iCs/>
              </w:rPr>
              <w:t xml:space="preserve"> </w:t>
            </w:r>
          </w:p>
          <w:p w14:paraId="106B47B0" w14:textId="77777777" w:rsidR="00CB5AE1" w:rsidRPr="00CB5AE1" w:rsidRDefault="00000000" w:rsidP="00CB5AE1">
            <w:pPr>
              <w:autoSpaceDN w:val="0"/>
              <w:spacing w:line="276" w:lineRule="auto"/>
              <w:ind w:left="279"/>
              <w:rPr>
                <w:rFonts w:asciiTheme="minorHAnsi" w:hAnsiTheme="minorHAnsi" w:cstheme="minorHAnsi"/>
                <w:i/>
                <w:iCs/>
              </w:rPr>
            </w:pPr>
            <w:hyperlink r:id="rId26" w:history="1">
              <w:r w:rsidR="00CB5AE1" w:rsidRPr="00CB5AE1">
                <w:rPr>
                  <w:rStyle w:val="Hipervnculo"/>
                  <w:rFonts w:asciiTheme="minorHAnsi" w:hAnsiTheme="minorHAnsi" w:cstheme="minorHAnsi"/>
                  <w:i/>
                  <w:iCs/>
                </w:rPr>
                <w:t>https://remarco.org/el-salvador/</w:t>
              </w:r>
            </w:hyperlink>
            <w:r w:rsidR="00CB5AE1" w:rsidRPr="00CB5AE1">
              <w:rPr>
                <w:rFonts w:asciiTheme="minorHAnsi" w:hAnsiTheme="minorHAnsi" w:cstheme="minorHAnsi"/>
                <w:i/>
                <w:iCs/>
              </w:rPr>
              <w:t xml:space="preserve"> </w:t>
            </w:r>
          </w:p>
        </w:tc>
        <w:tc>
          <w:tcPr>
            <w:tcW w:w="1952" w:type="dxa"/>
            <w:tcBorders>
              <w:top w:val="single" w:sz="4" w:space="0" w:color="auto"/>
              <w:left w:val="single" w:sz="4" w:space="0" w:color="auto"/>
              <w:bottom w:val="single" w:sz="4" w:space="0" w:color="auto"/>
              <w:right w:val="single" w:sz="4" w:space="0" w:color="auto"/>
            </w:tcBorders>
            <w:hideMark/>
          </w:tcPr>
          <w:p w14:paraId="7EA9ED52"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 xml:space="preserve">Hasta EUR 3.000 </w:t>
            </w:r>
          </w:p>
        </w:tc>
        <w:tc>
          <w:tcPr>
            <w:tcW w:w="1834" w:type="dxa"/>
            <w:tcBorders>
              <w:top w:val="single" w:sz="4" w:space="0" w:color="auto"/>
              <w:left w:val="single" w:sz="4" w:space="0" w:color="auto"/>
              <w:bottom w:val="single" w:sz="4" w:space="0" w:color="auto"/>
              <w:right w:val="single" w:sz="4" w:space="0" w:color="auto"/>
            </w:tcBorders>
          </w:tcPr>
          <w:p w14:paraId="58026071"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500</w:t>
            </w:r>
          </w:p>
        </w:tc>
      </w:tr>
      <w:tr w:rsidR="00CB5AE1" w:rsidRPr="00CB5AE1" w14:paraId="47F416B4" w14:textId="77777777" w:rsidTr="0037026C">
        <w:trPr>
          <w:trHeight w:val="273"/>
        </w:trPr>
        <w:tc>
          <w:tcPr>
            <w:tcW w:w="5915" w:type="dxa"/>
            <w:tcBorders>
              <w:top w:val="single" w:sz="4" w:space="0" w:color="auto"/>
              <w:left w:val="single" w:sz="4" w:space="0" w:color="auto"/>
              <w:bottom w:val="single" w:sz="4" w:space="0" w:color="auto"/>
              <w:right w:val="single" w:sz="4" w:space="0" w:color="auto"/>
            </w:tcBorders>
            <w:hideMark/>
          </w:tcPr>
          <w:p w14:paraId="5EF49BE4" w14:textId="77777777" w:rsidR="00CB5AE1" w:rsidRPr="00CB5AE1" w:rsidRDefault="00CB5AE1" w:rsidP="005D4499">
            <w:pPr>
              <w:numPr>
                <w:ilvl w:val="0"/>
                <w:numId w:val="6"/>
              </w:numPr>
              <w:autoSpaceDN w:val="0"/>
              <w:spacing w:line="276" w:lineRule="auto"/>
              <w:ind w:left="279" w:hanging="270"/>
              <w:rPr>
                <w:rFonts w:asciiTheme="minorHAnsi" w:hAnsiTheme="minorHAnsi" w:cstheme="minorHAnsi"/>
                <w:i/>
                <w:iCs/>
              </w:rPr>
            </w:pPr>
            <w:r w:rsidRPr="00CB5AE1">
              <w:rPr>
                <w:rFonts w:asciiTheme="minorHAnsi" w:hAnsiTheme="minorHAnsi" w:cstheme="minorHAnsi"/>
                <w:i/>
                <w:iCs/>
              </w:rPr>
              <w:t>Creación y/o actualización de Base de Datos</w:t>
            </w:r>
          </w:p>
        </w:tc>
        <w:tc>
          <w:tcPr>
            <w:tcW w:w="1952" w:type="dxa"/>
            <w:tcBorders>
              <w:top w:val="single" w:sz="4" w:space="0" w:color="auto"/>
              <w:left w:val="single" w:sz="4" w:space="0" w:color="auto"/>
              <w:bottom w:val="single" w:sz="4" w:space="0" w:color="auto"/>
              <w:right w:val="single" w:sz="4" w:space="0" w:color="auto"/>
            </w:tcBorders>
            <w:hideMark/>
          </w:tcPr>
          <w:p w14:paraId="690D5D8E"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40CB07B9"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74A81847"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7A17D0B4" w14:textId="77777777" w:rsidR="00CB5AE1" w:rsidRPr="00CB5AE1" w:rsidRDefault="00CB5AE1" w:rsidP="005D4499">
            <w:pPr>
              <w:numPr>
                <w:ilvl w:val="0"/>
                <w:numId w:val="6"/>
              </w:numPr>
              <w:autoSpaceDN w:val="0"/>
              <w:spacing w:line="276" w:lineRule="auto"/>
              <w:ind w:left="279" w:hanging="270"/>
              <w:rPr>
                <w:rFonts w:asciiTheme="minorHAnsi" w:hAnsiTheme="minorHAnsi" w:cstheme="minorHAnsi"/>
                <w:i/>
                <w:iCs/>
              </w:rPr>
            </w:pPr>
            <w:r w:rsidRPr="00CB5AE1">
              <w:rPr>
                <w:rFonts w:asciiTheme="minorHAnsi" w:hAnsiTheme="minorHAnsi" w:cstheme="minorHAnsi"/>
                <w:i/>
                <w:iCs/>
              </w:rPr>
              <w:t xml:space="preserve">Envío de reactivos, fuentes radioactivas, </w:t>
            </w:r>
            <w:proofErr w:type="gramStart"/>
            <w:r w:rsidRPr="00CB5AE1">
              <w:rPr>
                <w:rFonts w:asciiTheme="minorHAnsi" w:hAnsiTheme="minorHAnsi" w:cstheme="minorHAnsi"/>
                <w:i/>
                <w:iCs/>
              </w:rPr>
              <w:t>radioisótopos,</w:t>
            </w:r>
            <w:r w:rsidRPr="00CB5AE1" w:rsidDel="003821F2">
              <w:rPr>
                <w:rFonts w:asciiTheme="minorHAnsi" w:hAnsiTheme="minorHAnsi" w:cstheme="minorHAnsi"/>
                <w:i/>
                <w:iCs/>
              </w:rPr>
              <w:t xml:space="preserve"> </w:t>
            </w:r>
            <w:r w:rsidRPr="00CB5AE1">
              <w:rPr>
                <w:rFonts w:asciiTheme="minorHAnsi" w:hAnsiTheme="minorHAnsi" w:cstheme="minorHAnsi"/>
                <w:i/>
                <w:iCs/>
              </w:rPr>
              <w:t xml:space="preserve"> otros</w:t>
            </w:r>
            <w:proofErr w:type="gramEnd"/>
            <w:r w:rsidRPr="00CB5AE1">
              <w:rPr>
                <w:rFonts w:asciiTheme="minorHAnsi" w:hAnsiTheme="minorHAnsi" w:cstheme="minorHAnsi"/>
                <w:i/>
                <w:iCs/>
              </w:rPr>
              <w:t xml:space="preserve"> materiales</w:t>
            </w:r>
          </w:p>
        </w:tc>
        <w:tc>
          <w:tcPr>
            <w:tcW w:w="1952" w:type="dxa"/>
            <w:tcBorders>
              <w:top w:val="single" w:sz="4" w:space="0" w:color="auto"/>
              <w:left w:val="single" w:sz="4" w:space="0" w:color="auto"/>
              <w:bottom w:val="single" w:sz="4" w:space="0" w:color="auto"/>
              <w:right w:val="single" w:sz="4" w:space="0" w:color="auto"/>
            </w:tcBorders>
            <w:hideMark/>
          </w:tcPr>
          <w:p w14:paraId="7EAE7702"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06187E0B"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661E9FB6"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6FB8430B" w14:textId="77777777" w:rsidR="00CB5AE1" w:rsidRPr="00CB5AE1" w:rsidRDefault="00CB5AE1" w:rsidP="005D4499">
            <w:pPr>
              <w:pStyle w:val="Prrafodelista"/>
              <w:numPr>
                <w:ilvl w:val="0"/>
                <w:numId w:val="6"/>
              </w:numPr>
              <w:autoSpaceDN w:val="0"/>
              <w:spacing w:line="276" w:lineRule="auto"/>
              <w:ind w:left="317" w:hanging="284"/>
              <w:rPr>
                <w:rFonts w:asciiTheme="minorHAnsi" w:hAnsiTheme="minorHAnsi" w:cstheme="minorHAnsi"/>
                <w:i/>
                <w:iCs/>
              </w:rPr>
            </w:pPr>
            <w:r w:rsidRPr="00CB5AE1">
              <w:rPr>
                <w:rFonts w:asciiTheme="minorHAnsi" w:hAnsiTheme="minorHAnsi" w:cstheme="minorHAnsi"/>
                <w:i/>
                <w:iCs/>
              </w:rPr>
              <w:t>Realización de servicios (p.ej. irradiación de materiales)</w:t>
            </w:r>
          </w:p>
        </w:tc>
        <w:tc>
          <w:tcPr>
            <w:tcW w:w="1952" w:type="dxa"/>
            <w:tcBorders>
              <w:top w:val="single" w:sz="4" w:space="0" w:color="auto"/>
              <w:left w:val="single" w:sz="4" w:space="0" w:color="auto"/>
              <w:bottom w:val="single" w:sz="4" w:space="0" w:color="auto"/>
              <w:right w:val="single" w:sz="4" w:space="0" w:color="auto"/>
            </w:tcBorders>
            <w:hideMark/>
          </w:tcPr>
          <w:p w14:paraId="0AF0E287"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562F0D50"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5A1F3E25" w14:textId="77777777" w:rsidTr="0037026C">
        <w:trPr>
          <w:trHeight w:val="557"/>
        </w:trPr>
        <w:tc>
          <w:tcPr>
            <w:tcW w:w="5915" w:type="dxa"/>
            <w:tcBorders>
              <w:top w:val="single" w:sz="4" w:space="0" w:color="auto"/>
              <w:left w:val="single" w:sz="4" w:space="0" w:color="auto"/>
              <w:bottom w:val="single" w:sz="4" w:space="0" w:color="auto"/>
              <w:right w:val="single" w:sz="4" w:space="0" w:color="auto"/>
            </w:tcBorders>
          </w:tcPr>
          <w:p w14:paraId="3FE1E74D" w14:textId="77777777" w:rsidR="00CB5AE1" w:rsidRPr="00CB5AE1" w:rsidRDefault="00CB5AE1" w:rsidP="005D4499">
            <w:pPr>
              <w:numPr>
                <w:ilvl w:val="0"/>
                <w:numId w:val="6"/>
              </w:numPr>
              <w:spacing w:after="120" w:line="276" w:lineRule="auto"/>
              <w:ind w:left="279" w:hanging="270"/>
              <w:contextualSpacing/>
              <w:rPr>
                <w:rFonts w:asciiTheme="minorHAnsi" w:hAnsiTheme="minorHAnsi" w:cstheme="minorHAnsi"/>
                <w:i/>
                <w:iCs/>
              </w:rPr>
            </w:pPr>
            <w:r w:rsidRPr="00CB5AE1">
              <w:rPr>
                <w:rFonts w:asciiTheme="minorHAnsi" w:hAnsiTheme="minorHAnsi" w:cstheme="minorHAnsi"/>
                <w:i/>
                <w:iCs/>
              </w:rPr>
              <w:t>Tiempo trabajado como DTM</w:t>
            </w:r>
          </w:p>
        </w:tc>
        <w:tc>
          <w:tcPr>
            <w:tcW w:w="1952" w:type="dxa"/>
            <w:tcBorders>
              <w:top w:val="single" w:sz="4" w:space="0" w:color="auto"/>
              <w:left w:val="single" w:sz="4" w:space="0" w:color="auto"/>
              <w:bottom w:val="single" w:sz="4" w:space="0" w:color="auto"/>
              <w:right w:val="single" w:sz="4" w:space="0" w:color="auto"/>
            </w:tcBorders>
          </w:tcPr>
          <w:p w14:paraId="58735B2C"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Máximo EUR 700 por mes</w:t>
            </w:r>
          </w:p>
        </w:tc>
        <w:tc>
          <w:tcPr>
            <w:tcW w:w="1834" w:type="dxa"/>
            <w:tcBorders>
              <w:top w:val="single" w:sz="4" w:space="0" w:color="auto"/>
              <w:left w:val="single" w:sz="4" w:space="0" w:color="auto"/>
              <w:bottom w:val="single" w:sz="4" w:space="0" w:color="auto"/>
              <w:right w:val="single" w:sz="4" w:space="0" w:color="auto"/>
            </w:tcBorders>
          </w:tcPr>
          <w:p w14:paraId="5C7D9DE5" w14:textId="77777777" w:rsidR="00CB5AE1" w:rsidRPr="00CB5AE1" w:rsidRDefault="00CB5AE1" w:rsidP="00CB5AE1">
            <w:pPr>
              <w:tabs>
                <w:tab w:val="left" w:pos="0"/>
              </w:tabs>
              <w:spacing w:after="120" w:line="276" w:lineRule="auto"/>
              <w:ind w:left="72"/>
              <w:rPr>
                <w:rFonts w:asciiTheme="minorHAnsi" w:hAnsiTheme="minorHAnsi" w:cstheme="minorHAnsi"/>
                <w:i/>
                <w:iCs/>
              </w:rPr>
            </w:pPr>
          </w:p>
        </w:tc>
      </w:tr>
      <w:tr w:rsidR="00CB5AE1" w:rsidRPr="00CB5AE1" w14:paraId="058E940C" w14:textId="77777777" w:rsidTr="0037026C">
        <w:trPr>
          <w:trHeight w:val="557"/>
        </w:trPr>
        <w:tc>
          <w:tcPr>
            <w:tcW w:w="5915" w:type="dxa"/>
            <w:tcBorders>
              <w:top w:val="single" w:sz="4" w:space="0" w:color="auto"/>
              <w:left w:val="single" w:sz="4" w:space="0" w:color="auto"/>
              <w:bottom w:val="single" w:sz="4" w:space="0" w:color="auto"/>
              <w:right w:val="single" w:sz="4" w:space="0" w:color="auto"/>
            </w:tcBorders>
            <w:hideMark/>
          </w:tcPr>
          <w:p w14:paraId="7B9FF71E" w14:textId="77777777" w:rsidR="00CB5AE1" w:rsidRPr="00CB5AE1" w:rsidRDefault="00CB5AE1" w:rsidP="005D4499">
            <w:pPr>
              <w:pStyle w:val="Prrafodelista"/>
              <w:numPr>
                <w:ilvl w:val="0"/>
                <w:numId w:val="6"/>
              </w:numPr>
              <w:tabs>
                <w:tab w:val="left" w:pos="317"/>
                <w:tab w:val="left" w:pos="459"/>
              </w:tabs>
              <w:spacing w:after="120" w:line="276" w:lineRule="auto"/>
              <w:ind w:left="317" w:hanging="284"/>
              <w:rPr>
                <w:rFonts w:asciiTheme="minorHAnsi" w:hAnsiTheme="minorHAnsi" w:cstheme="minorHAnsi"/>
                <w:i/>
                <w:iCs/>
              </w:rPr>
            </w:pPr>
            <w:r w:rsidRPr="00CB5AE1">
              <w:rPr>
                <w:rFonts w:asciiTheme="minorHAnsi" w:hAnsiTheme="minorHAnsi" w:cstheme="minorHAnsi"/>
                <w:i/>
                <w:iCs/>
              </w:rPr>
              <w:t xml:space="preserve">Tiempo trabajado como Coordinador de Proyecto </w:t>
            </w:r>
          </w:p>
        </w:tc>
        <w:tc>
          <w:tcPr>
            <w:tcW w:w="1952" w:type="dxa"/>
            <w:tcBorders>
              <w:top w:val="single" w:sz="4" w:space="0" w:color="auto"/>
              <w:left w:val="single" w:sz="4" w:space="0" w:color="auto"/>
              <w:bottom w:val="single" w:sz="4" w:space="0" w:color="auto"/>
              <w:right w:val="single" w:sz="4" w:space="0" w:color="auto"/>
            </w:tcBorders>
            <w:hideMark/>
          </w:tcPr>
          <w:p w14:paraId="42D82665" w14:textId="77777777" w:rsidR="00CB5AE1" w:rsidRPr="00CB5AE1" w:rsidRDefault="00CB5AE1" w:rsidP="00CB5AE1">
            <w:pPr>
              <w:tabs>
                <w:tab w:val="left" w:pos="0"/>
              </w:tabs>
              <w:spacing w:after="120" w:line="276" w:lineRule="auto"/>
              <w:ind w:left="72"/>
              <w:rPr>
                <w:rFonts w:asciiTheme="minorHAnsi" w:hAnsiTheme="minorHAnsi" w:cstheme="minorHAnsi"/>
                <w:i/>
                <w:iCs/>
              </w:rPr>
            </w:pPr>
            <w:r w:rsidRPr="00CB5AE1">
              <w:rPr>
                <w:rFonts w:asciiTheme="minorHAnsi" w:hAnsiTheme="minorHAnsi" w:cstheme="minorHAnsi"/>
                <w:i/>
                <w:iCs/>
              </w:rPr>
              <w:t xml:space="preserve">Máximo EUR 500 por mes </w:t>
            </w:r>
          </w:p>
        </w:tc>
        <w:tc>
          <w:tcPr>
            <w:tcW w:w="1834" w:type="dxa"/>
            <w:tcBorders>
              <w:top w:val="single" w:sz="4" w:space="0" w:color="auto"/>
              <w:left w:val="single" w:sz="4" w:space="0" w:color="auto"/>
              <w:bottom w:val="single" w:sz="4" w:space="0" w:color="auto"/>
              <w:right w:val="single" w:sz="4" w:space="0" w:color="auto"/>
            </w:tcBorders>
          </w:tcPr>
          <w:p w14:paraId="7945CB20" w14:textId="77777777" w:rsidR="00CB5AE1" w:rsidRPr="00CB5AE1" w:rsidRDefault="00CB5AE1" w:rsidP="00CB5AE1">
            <w:pPr>
              <w:tabs>
                <w:tab w:val="left" w:pos="0"/>
              </w:tabs>
              <w:spacing w:after="120" w:line="276" w:lineRule="auto"/>
              <w:rPr>
                <w:rFonts w:asciiTheme="minorHAnsi" w:hAnsiTheme="minorHAnsi" w:cstheme="minorHAnsi"/>
                <w:i/>
                <w:iCs/>
              </w:rPr>
            </w:pPr>
            <w:r w:rsidRPr="00CB5AE1">
              <w:rPr>
                <w:rFonts w:asciiTheme="minorHAnsi" w:hAnsiTheme="minorHAnsi" w:cstheme="minorHAnsi"/>
                <w:i/>
                <w:iCs/>
              </w:rPr>
              <w:t>100</w:t>
            </w:r>
          </w:p>
        </w:tc>
      </w:tr>
      <w:tr w:rsidR="00CB5AE1" w:rsidRPr="00CB5AE1" w14:paraId="5DEF0C91" w14:textId="77777777" w:rsidTr="0037026C">
        <w:trPr>
          <w:trHeight w:val="791"/>
        </w:trPr>
        <w:tc>
          <w:tcPr>
            <w:tcW w:w="5915" w:type="dxa"/>
            <w:tcBorders>
              <w:top w:val="single" w:sz="4" w:space="0" w:color="auto"/>
              <w:left w:val="single" w:sz="4" w:space="0" w:color="auto"/>
              <w:bottom w:val="single" w:sz="4" w:space="0" w:color="auto"/>
              <w:right w:val="single" w:sz="4" w:space="0" w:color="auto"/>
            </w:tcBorders>
            <w:hideMark/>
          </w:tcPr>
          <w:p w14:paraId="49D248EE" w14:textId="77777777" w:rsidR="00CB5AE1" w:rsidRPr="00CB5AE1" w:rsidRDefault="00CB5AE1" w:rsidP="005D4499">
            <w:pPr>
              <w:pStyle w:val="Prrafodelista"/>
              <w:numPr>
                <w:ilvl w:val="0"/>
                <w:numId w:val="6"/>
              </w:numPr>
              <w:tabs>
                <w:tab w:val="left" w:pos="459"/>
              </w:tabs>
              <w:spacing w:after="120" w:line="276" w:lineRule="auto"/>
              <w:ind w:left="317" w:hanging="284"/>
              <w:rPr>
                <w:rFonts w:asciiTheme="minorHAnsi" w:hAnsiTheme="minorHAnsi" w:cstheme="minorHAnsi"/>
                <w:i/>
                <w:iCs/>
              </w:rPr>
            </w:pPr>
            <w:r w:rsidRPr="00CB5AE1">
              <w:rPr>
                <w:rFonts w:asciiTheme="minorHAnsi" w:hAnsiTheme="minorHAnsi" w:cstheme="minorHAnsi"/>
                <w:i/>
                <w:iCs/>
              </w:rPr>
              <w:t>Tiempo trabajado como Especialistas locales que colaboran con el proyecto (máximo 3 especialistas por proyecto) (</w:t>
            </w:r>
            <w:r w:rsidRPr="00CB5AE1">
              <w:rPr>
                <w:rFonts w:asciiTheme="minorHAnsi" w:hAnsiTheme="minorHAnsi" w:cstheme="minorHAnsi"/>
                <w:i/>
                <w:iCs/>
                <w:color w:val="FF0000"/>
              </w:rPr>
              <w:t>en base a 3 especialistas</w:t>
            </w:r>
            <w:r w:rsidRPr="00CB5AE1">
              <w:rPr>
                <w:rFonts w:asciiTheme="minorHAnsi" w:hAnsiTheme="minorHAnsi" w:cstheme="minorHAnsi"/>
                <w:i/>
                <w:iCs/>
              </w:rPr>
              <w:t>)</w:t>
            </w:r>
          </w:p>
        </w:tc>
        <w:tc>
          <w:tcPr>
            <w:tcW w:w="1952" w:type="dxa"/>
            <w:tcBorders>
              <w:top w:val="single" w:sz="4" w:space="0" w:color="auto"/>
              <w:left w:val="single" w:sz="4" w:space="0" w:color="auto"/>
              <w:bottom w:val="single" w:sz="4" w:space="0" w:color="auto"/>
              <w:right w:val="single" w:sz="4" w:space="0" w:color="auto"/>
            </w:tcBorders>
            <w:hideMark/>
          </w:tcPr>
          <w:p w14:paraId="2344B19F" w14:textId="77777777" w:rsidR="00CB5AE1" w:rsidRPr="00CB5AE1" w:rsidRDefault="00CB5AE1" w:rsidP="00CB5AE1">
            <w:pPr>
              <w:spacing w:after="120" w:line="276" w:lineRule="auto"/>
              <w:ind w:left="72"/>
              <w:rPr>
                <w:rFonts w:asciiTheme="minorHAnsi" w:hAnsiTheme="minorHAnsi" w:cstheme="minorHAnsi"/>
                <w:i/>
                <w:iCs/>
              </w:rPr>
            </w:pPr>
            <w:r w:rsidRPr="00CB5AE1">
              <w:rPr>
                <w:rFonts w:asciiTheme="minorHAnsi" w:hAnsiTheme="minorHAnsi" w:cstheme="minorHAnsi"/>
                <w:i/>
                <w:iCs/>
              </w:rPr>
              <w:t>Máximo EUR 300 por mes por especialista</w:t>
            </w:r>
          </w:p>
        </w:tc>
        <w:tc>
          <w:tcPr>
            <w:tcW w:w="1834" w:type="dxa"/>
            <w:tcBorders>
              <w:top w:val="single" w:sz="4" w:space="0" w:color="auto"/>
              <w:left w:val="single" w:sz="4" w:space="0" w:color="auto"/>
              <w:bottom w:val="single" w:sz="4" w:space="0" w:color="auto"/>
              <w:right w:val="single" w:sz="4" w:space="0" w:color="auto"/>
            </w:tcBorders>
          </w:tcPr>
          <w:p w14:paraId="1D5EEE77" w14:textId="77777777" w:rsidR="00CB5AE1" w:rsidRPr="00CB5AE1" w:rsidRDefault="00CB5AE1" w:rsidP="00CB5AE1">
            <w:pPr>
              <w:spacing w:after="120" w:line="276" w:lineRule="auto"/>
              <w:ind w:left="72"/>
              <w:rPr>
                <w:rFonts w:asciiTheme="minorHAnsi" w:hAnsiTheme="minorHAnsi" w:cstheme="minorHAnsi"/>
                <w:i/>
                <w:iCs/>
              </w:rPr>
            </w:pPr>
            <w:r w:rsidRPr="00CB5AE1">
              <w:rPr>
                <w:rFonts w:asciiTheme="minorHAnsi" w:hAnsiTheme="minorHAnsi" w:cstheme="minorHAnsi"/>
                <w:i/>
                <w:iCs/>
              </w:rPr>
              <w:t>200</w:t>
            </w:r>
          </w:p>
        </w:tc>
      </w:tr>
      <w:tr w:rsidR="00CB5AE1" w:rsidRPr="00CB5AE1" w14:paraId="64FBC3E5" w14:textId="77777777" w:rsidTr="0037026C">
        <w:trPr>
          <w:trHeight w:val="1268"/>
        </w:trPr>
        <w:tc>
          <w:tcPr>
            <w:tcW w:w="5915" w:type="dxa"/>
            <w:tcBorders>
              <w:top w:val="single" w:sz="4" w:space="0" w:color="auto"/>
              <w:left w:val="single" w:sz="4" w:space="0" w:color="auto"/>
              <w:bottom w:val="single" w:sz="4" w:space="0" w:color="auto"/>
              <w:right w:val="single" w:sz="4" w:space="0" w:color="auto"/>
            </w:tcBorders>
            <w:hideMark/>
          </w:tcPr>
          <w:p w14:paraId="36C1FF80" w14:textId="77777777" w:rsidR="00CB5AE1" w:rsidRPr="00CB5AE1" w:rsidRDefault="00CB5AE1" w:rsidP="005D4499">
            <w:pPr>
              <w:pStyle w:val="Prrafodelista"/>
              <w:numPr>
                <w:ilvl w:val="0"/>
                <w:numId w:val="6"/>
              </w:numPr>
              <w:tabs>
                <w:tab w:val="left" w:pos="459"/>
              </w:tabs>
              <w:spacing w:after="120" w:line="276" w:lineRule="auto"/>
              <w:ind w:left="317" w:hanging="284"/>
              <w:rPr>
                <w:rFonts w:asciiTheme="minorHAnsi" w:hAnsiTheme="minorHAnsi" w:cstheme="minorHAnsi"/>
                <w:i/>
                <w:iCs/>
                <w:lang w:eastAsia="en-US"/>
              </w:rPr>
            </w:pPr>
            <w:r w:rsidRPr="00CB5AE1">
              <w:rPr>
                <w:rFonts w:asciiTheme="minorHAnsi" w:hAnsiTheme="minorHAnsi" w:cstheme="minorHAnsi"/>
                <w:i/>
                <w:iCs/>
              </w:rPr>
              <w:lastRenderedPageBreak/>
              <w:t xml:space="preserve">Aportes en la ejecución de cada Proyecto comprendiendo los siguientes puntos: </w:t>
            </w:r>
          </w:p>
          <w:p w14:paraId="4B73AFC2" w14:textId="77777777" w:rsidR="00CB5AE1" w:rsidRPr="00CB5AE1" w:rsidRDefault="00CB5AE1" w:rsidP="005D4499">
            <w:pPr>
              <w:widowControl w:val="0"/>
              <w:numPr>
                <w:ilvl w:val="1"/>
                <w:numId w:val="6"/>
              </w:numPr>
              <w:tabs>
                <w:tab w:val="left" w:pos="-284"/>
                <w:tab w:val="left" w:pos="459"/>
              </w:tabs>
              <w:suppressAutoHyphens/>
              <w:autoSpaceDN w:val="0"/>
              <w:spacing w:line="276" w:lineRule="auto"/>
              <w:ind w:left="317" w:hanging="284"/>
              <w:jc w:val="both"/>
              <w:rPr>
                <w:rFonts w:asciiTheme="minorHAnsi" w:hAnsiTheme="minorHAnsi" w:cstheme="minorHAnsi"/>
                <w:i/>
                <w:iCs/>
              </w:rPr>
            </w:pPr>
            <w:proofErr w:type="gramStart"/>
            <w:r w:rsidRPr="00CB5AE1">
              <w:rPr>
                <w:rFonts w:asciiTheme="minorHAnsi" w:hAnsiTheme="minorHAnsi" w:cstheme="minorHAnsi"/>
                <w:i/>
                <w:iCs/>
              </w:rPr>
              <w:t>Viáticos interno</w:t>
            </w:r>
            <w:proofErr w:type="gramEnd"/>
            <w:r w:rsidRPr="00CB5AE1">
              <w:rPr>
                <w:rFonts w:asciiTheme="minorHAnsi" w:hAnsiTheme="minorHAnsi" w:cstheme="minorHAnsi"/>
                <w:i/>
                <w:iCs/>
              </w:rPr>
              <w:t>/externo</w:t>
            </w:r>
          </w:p>
          <w:p w14:paraId="302A92A6" w14:textId="77777777" w:rsidR="00CB5AE1" w:rsidRPr="00CB5AE1" w:rsidRDefault="00CB5AE1" w:rsidP="005D4499">
            <w:pPr>
              <w:widowControl w:val="0"/>
              <w:numPr>
                <w:ilvl w:val="1"/>
                <w:numId w:val="6"/>
              </w:numPr>
              <w:tabs>
                <w:tab w:val="left" w:pos="-284"/>
                <w:tab w:val="left" w:pos="459"/>
              </w:tabs>
              <w:suppressAutoHyphens/>
              <w:autoSpaceDN w:val="0"/>
              <w:spacing w:line="276" w:lineRule="auto"/>
              <w:ind w:left="317" w:hanging="284"/>
              <w:jc w:val="both"/>
              <w:rPr>
                <w:rFonts w:asciiTheme="minorHAnsi" w:hAnsiTheme="minorHAnsi" w:cstheme="minorHAnsi"/>
                <w:i/>
                <w:iCs/>
              </w:rPr>
            </w:pPr>
            <w:r w:rsidRPr="00CB5AE1">
              <w:rPr>
                <w:rFonts w:asciiTheme="minorHAnsi" w:hAnsiTheme="minorHAnsi" w:cstheme="minorHAnsi"/>
                <w:i/>
                <w:iCs/>
              </w:rPr>
              <w:t>Transporte interno/externo (</w:t>
            </w:r>
            <w:r w:rsidRPr="00CB5AE1">
              <w:rPr>
                <w:rFonts w:asciiTheme="minorHAnsi" w:hAnsiTheme="minorHAnsi" w:cstheme="minorHAnsi"/>
                <w:i/>
                <w:iCs/>
                <w:color w:val="FF0000"/>
              </w:rPr>
              <w:t>combustible para viajes de campo</w:t>
            </w:r>
            <w:r w:rsidRPr="00CB5AE1">
              <w:rPr>
                <w:rFonts w:asciiTheme="minorHAnsi" w:hAnsiTheme="minorHAnsi" w:cstheme="minorHAnsi"/>
                <w:i/>
                <w:iCs/>
              </w:rPr>
              <w:t>)</w:t>
            </w:r>
          </w:p>
        </w:tc>
        <w:tc>
          <w:tcPr>
            <w:tcW w:w="1952" w:type="dxa"/>
            <w:tcBorders>
              <w:top w:val="single" w:sz="4" w:space="0" w:color="auto"/>
              <w:left w:val="single" w:sz="4" w:space="0" w:color="auto"/>
              <w:bottom w:val="single" w:sz="4" w:space="0" w:color="auto"/>
              <w:right w:val="single" w:sz="4" w:space="0" w:color="auto"/>
            </w:tcBorders>
          </w:tcPr>
          <w:p w14:paraId="6C48B6BB" w14:textId="77777777" w:rsidR="00CB5AE1" w:rsidRPr="00CB5AE1" w:rsidRDefault="00CB5AE1" w:rsidP="00CB5AE1">
            <w:pPr>
              <w:spacing w:after="120" w:line="276" w:lineRule="auto"/>
              <w:rPr>
                <w:rFonts w:asciiTheme="minorHAnsi" w:hAnsiTheme="minorHAnsi" w:cstheme="minorHAnsi"/>
                <w:i/>
                <w:iCs/>
              </w:rPr>
            </w:pPr>
            <w:r w:rsidRPr="00CB5AE1">
              <w:rPr>
                <w:rFonts w:asciiTheme="minorHAnsi" w:hAnsiTheme="minorHAnsi" w:cstheme="minorHAnsi"/>
                <w:i/>
                <w:iCs/>
              </w:rPr>
              <w:t>Máximo EUR 7.500/proyecto</w:t>
            </w:r>
          </w:p>
          <w:p w14:paraId="3C970843" w14:textId="77777777" w:rsidR="00CB5AE1" w:rsidRPr="00CB5AE1" w:rsidRDefault="00CB5AE1" w:rsidP="00CB5AE1">
            <w:pPr>
              <w:spacing w:after="120" w:line="276" w:lineRule="auto"/>
              <w:rPr>
                <w:rFonts w:asciiTheme="minorHAnsi" w:hAnsiTheme="minorHAnsi" w:cstheme="minorHAnsi"/>
                <w:i/>
                <w:iCs/>
              </w:rPr>
            </w:pPr>
          </w:p>
        </w:tc>
        <w:tc>
          <w:tcPr>
            <w:tcW w:w="1834" w:type="dxa"/>
            <w:tcBorders>
              <w:top w:val="single" w:sz="4" w:space="0" w:color="auto"/>
              <w:left w:val="single" w:sz="4" w:space="0" w:color="auto"/>
              <w:bottom w:val="single" w:sz="4" w:space="0" w:color="auto"/>
              <w:right w:val="single" w:sz="4" w:space="0" w:color="auto"/>
            </w:tcBorders>
          </w:tcPr>
          <w:p w14:paraId="0924D493" w14:textId="77777777" w:rsidR="00CB5AE1" w:rsidRPr="00CB5AE1" w:rsidRDefault="00CB5AE1" w:rsidP="00CB5AE1">
            <w:pPr>
              <w:spacing w:after="120" w:line="276" w:lineRule="auto"/>
              <w:rPr>
                <w:rFonts w:asciiTheme="minorHAnsi" w:hAnsiTheme="minorHAnsi" w:cstheme="minorHAnsi"/>
                <w:i/>
                <w:iCs/>
              </w:rPr>
            </w:pPr>
            <w:r w:rsidRPr="00CB5AE1">
              <w:rPr>
                <w:rFonts w:asciiTheme="minorHAnsi" w:hAnsiTheme="minorHAnsi" w:cstheme="minorHAnsi"/>
                <w:i/>
                <w:iCs/>
              </w:rPr>
              <w:t>b.500</w:t>
            </w:r>
          </w:p>
        </w:tc>
      </w:tr>
      <w:tr w:rsidR="00CB5AE1" w:rsidRPr="00CB5AE1" w14:paraId="7C60091C" w14:textId="77777777" w:rsidTr="0037026C">
        <w:trPr>
          <w:trHeight w:val="530"/>
        </w:trPr>
        <w:tc>
          <w:tcPr>
            <w:tcW w:w="5915" w:type="dxa"/>
            <w:tcBorders>
              <w:top w:val="single" w:sz="4" w:space="0" w:color="auto"/>
              <w:left w:val="single" w:sz="4" w:space="0" w:color="auto"/>
              <w:bottom w:val="single" w:sz="4" w:space="0" w:color="auto"/>
              <w:right w:val="single" w:sz="4" w:space="0" w:color="auto"/>
            </w:tcBorders>
          </w:tcPr>
          <w:p w14:paraId="299726BF" w14:textId="77777777" w:rsidR="00CB5AE1" w:rsidRPr="00CB5AE1" w:rsidRDefault="00CB5AE1" w:rsidP="005D4499">
            <w:pPr>
              <w:pStyle w:val="Prrafodelista"/>
              <w:numPr>
                <w:ilvl w:val="0"/>
                <w:numId w:val="6"/>
              </w:numPr>
              <w:tabs>
                <w:tab w:val="left" w:pos="1095"/>
              </w:tabs>
              <w:spacing w:after="120" w:line="276" w:lineRule="auto"/>
              <w:ind w:left="459" w:hanging="426"/>
              <w:rPr>
                <w:rFonts w:asciiTheme="minorHAnsi" w:hAnsiTheme="minorHAnsi" w:cstheme="minorHAnsi"/>
                <w:i/>
                <w:iCs/>
              </w:rPr>
            </w:pPr>
            <w:r w:rsidRPr="00CB5AE1">
              <w:rPr>
                <w:rFonts w:asciiTheme="minorHAnsi" w:hAnsiTheme="minorHAnsi" w:cstheme="minorHAnsi"/>
                <w:i/>
                <w:iCs/>
              </w:rPr>
              <w:t>Gastos del país para el proyecto (infraestructura, equipo, etc.). (</w:t>
            </w:r>
            <w:r w:rsidRPr="00CB5AE1">
              <w:rPr>
                <w:rFonts w:asciiTheme="minorHAnsi" w:hAnsiTheme="minorHAnsi" w:cstheme="minorHAnsi"/>
                <w:i/>
                <w:iCs/>
                <w:color w:val="FF0000"/>
              </w:rPr>
              <w:t>Vehículo todoterreno</w:t>
            </w:r>
            <w:r w:rsidRPr="00CB5AE1">
              <w:rPr>
                <w:rFonts w:asciiTheme="minorHAnsi" w:hAnsiTheme="minorHAnsi" w:cstheme="minorHAnsi"/>
                <w:i/>
                <w:iCs/>
              </w:rPr>
              <w:t>)</w:t>
            </w:r>
          </w:p>
        </w:tc>
        <w:tc>
          <w:tcPr>
            <w:tcW w:w="1952" w:type="dxa"/>
            <w:tcBorders>
              <w:top w:val="single" w:sz="4" w:space="0" w:color="auto"/>
              <w:left w:val="single" w:sz="4" w:space="0" w:color="auto"/>
              <w:bottom w:val="single" w:sz="4" w:space="0" w:color="auto"/>
              <w:right w:val="single" w:sz="4" w:space="0" w:color="auto"/>
            </w:tcBorders>
          </w:tcPr>
          <w:p w14:paraId="26B63F36" w14:textId="77777777" w:rsidR="00CB5AE1" w:rsidRPr="00CB5AE1" w:rsidRDefault="00CB5AE1" w:rsidP="00CB5AE1">
            <w:pPr>
              <w:spacing w:after="120" w:line="276" w:lineRule="auto"/>
              <w:rPr>
                <w:rFonts w:asciiTheme="minorHAnsi" w:hAnsiTheme="minorHAnsi" w:cstheme="minorHAnsi"/>
                <w:i/>
                <w:iCs/>
              </w:rPr>
            </w:pPr>
            <w:r w:rsidRPr="00CB5AE1">
              <w:rPr>
                <w:rFonts w:asciiTheme="minorHAnsi" w:hAnsiTheme="minorHAnsi" w:cstheme="minorHAnsi"/>
                <w:i/>
                <w:iCs/>
              </w:rPr>
              <w:t>Máximo EUR 10.000</w:t>
            </w:r>
          </w:p>
        </w:tc>
        <w:tc>
          <w:tcPr>
            <w:tcW w:w="1834" w:type="dxa"/>
            <w:tcBorders>
              <w:top w:val="single" w:sz="4" w:space="0" w:color="auto"/>
              <w:left w:val="single" w:sz="4" w:space="0" w:color="auto"/>
              <w:bottom w:val="single" w:sz="4" w:space="0" w:color="auto"/>
              <w:right w:val="single" w:sz="4" w:space="0" w:color="auto"/>
            </w:tcBorders>
          </w:tcPr>
          <w:p w14:paraId="38A3BB95" w14:textId="77777777" w:rsidR="00CB5AE1" w:rsidRPr="00CB5AE1" w:rsidRDefault="00CB5AE1" w:rsidP="00CB5AE1">
            <w:pPr>
              <w:spacing w:after="120" w:line="276" w:lineRule="auto"/>
              <w:rPr>
                <w:rFonts w:asciiTheme="minorHAnsi" w:hAnsiTheme="minorHAnsi" w:cstheme="minorHAnsi"/>
                <w:i/>
                <w:iCs/>
              </w:rPr>
            </w:pPr>
            <w:r w:rsidRPr="00CB5AE1">
              <w:rPr>
                <w:rFonts w:asciiTheme="minorHAnsi" w:hAnsiTheme="minorHAnsi" w:cstheme="minorHAnsi"/>
                <w:i/>
                <w:iCs/>
              </w:rPr>
              <w:t>500</w:t>
            </w:r>
          </w:p>
        </w:tc>
      </w:tr>
      <w:tr w:rsidR="00CB5AE1" w:rsidRPr="00CB5AE1" w14:paraId="711B6694" w14:textId="77777777" w:rsidTr="0037026C">
        <w:trPr>
          <w:trHeight w:val="557"/>
        </w:trPr>
        <w:tc>
          <w:tcPr>
            <w:tcW w:w="7867" w:type="dxa"/>
            <w:gridSpan w:val="2"/>
            <w:tcBorders>
              <w:top w:val="single" w:sz="4" w:space="0" w:color="auto"/>
              <w:left w:val="single" w:sz="4" w:space="0" w:color="auto"/>
              <w:bottom w:val="single" w:sz="4" w:space="0" w:color="auto"/>
              <w:right w:val="single" w:sz="4" w:space="0" w:color="auto"/>
            </w:tcBorders>
            <w:hideMark/>
          </w:tcPr>
          <w:p w14:paraId="0B4A6A0A" w14:textId="77777777" w:rsidR="00CB5AE1" w:rsidRPr="00CB5AE1" w:rsidRDefault="00CB5AE1" w:rsidP="00CB5AE1">
            <w:pPr>
              <w:tabs>
                <w:tab w:val="left" w:pos="0"/>
              </w:tabs>
              <w:spacing w:after="120" w:line="276" w:lineRule="auto"/>
              <w:ind w:left="72"/>
              <w:jc w:val="right"/>
              <w:rPr>
                <w:rFonts w:asciiTheme="minorHAnsi" w:hAnsiTheme="minorHAnsi" w:cstheme="minorHAnsi"/>
                <w:b/>
                <w:i/>
                <w:iCs/>
                <w:highlight w:val="green"/>
              </w:rPr>
            </w:pPr>
            <w:r w:rsidRPr="00CB5AE1">
              <w:rPr>
                <w:rFonts w:asciiTheme="minorHAnsi" w:hAnsiTheme="minorHAnsi" w:cstheme="minorHAnsi"/>
                <w:b/>
                <w:i/>
                <w:iCs/>
              </w:rPr>
              <w:t>TOTAL</w:t>
            </w:r>
          </w:p>
        </w:tc>
        <w:tc>
          <w:tcPr>
            <w:tcW w:w="1834" w:type="dxa"/>
            <w:tcBorders>
              <w:top w:val="single" w:sz="4" w:space="0" w:color="auto"/>
              <w:left w:val="single" w:sz="4" w:space="0" w:color="auto"/>
              <w:bottom w:val="single" w:sz="4" w:space="0" w:color="auto"/>
              <w:right w:val="single" w:sz="4" w:space="0" w:color="auto"/>
            </w:tcBorders>
          </w:tcPr>
          <w:p w14:paraId="40D2C6A4" w14:textId="77777777" w:rsidR="00CB5AE1" w:rsidRPr="00CB5AE1" w:rsidRDefault="00CB5AE1" w:rsidP="00CB5AE1">
            <w:pPr>
              <w:tabs>
                <w:tab w:val="left" w:pos="0"/>
              </w:tabs>
              <w:spacing w:after="120" w:line="276" w:lineRule="auto"/>
              <w:ind w:left="72"/>
              <w:jc w:val="center"/>
              <w:rPr>
                <w:rFonts w:asciiTheme="minorHAnsi" w:hAnsiTheme="minorHAnsi" w:cstheme="minorHAnsi"/>
                <w:b/>
                <w:i/>
                <w:iCs/>
                <w:highlight w:val="green"/>
              </w:rPr>
            </w:pPr>
            <w:r w:rsidRPr="00CB5AE1">
              <w:rPr>
                <w:rFonts w:asciiTheme="minorHAnsi" w:hAnsiTheme="minorHAnsi" w:cstheme="minorHAnsi"/>
                <w:b/>
                <w:i/>
                <w:iCs/>
              </w:rPr>
              <w:t>1800.00</w:t>
            </w:r>
          </w:p>
        </w:tc>
      </w:tr>
    </w:tbl>
    <w:p w14:paraId="1190D7F1" w14:textId="7CB90520" w:rsidR="00CB5AE1" w:rsidRDefault="00CB5AE1" w:rsidP="00CB5AE1">
      <w:pPr>
        <w:tabs>
          <w:tab w:val="left" w:pos="-180"/>
        </w:tabs>
        <w:spacing w:after="120" w:line="276" w:lineRule="auto"/>
        <w:rPr>
          <w:rFonts w:asciiTheme="minorHAnsi" w:hAnsiTheme="minorHAnsi" w:cstheme="minorHAnsi"/>
          <w:b/>
          <w:i/>
          <w:iCs/>
          <w:lang w:eastAsia="en-US"/>
        </w:rPr>
      </w:pPr>
    </w:p>
    <w:p w14:paraId="45AB88AC" w14:textId="3CE76B30" w:rsidR="00CB5AE1" w:rsidRPr="00CB5AE1" w:rsidRDefault="00CB5AE1" w:rsidP="005D4499">
      <w:pPr>
        <w:pStyle w:val="Prrafodelista"/>
        <w:numPr>
          <w:ilvl w:val="0"/>
          <w:numId w:val="23"/>
        </w:numPr>
        <w:spacing w:line="276" w:lineRule="auto"/>
        <w:jc w:val="both"/>
        <w:rPr>
          <w:rFonts w:asciiTheme="minorHAnsi" w:hAnsiTheme="minorHAnsi" w:cstheme="minorHAnsi"/>
          <w:b/>
          <w:i/>
          <w:iCs/>
          <w:color w:val="000000"/>
        </w:rPr>
      </w:pPr>
      <w:r w:rsidRPr="00CB5AE1">
        <w:rPr>
          <w:rFonts w:asciiTheme="minorHAnsi" w:hAnsiTheme="minorHAnsi" w:cstheme="minorHAnsi"/>
          <w:b/>
          <w:i/>
          <w:iCs/>
          <w:color w:val="000000"/>
        </w:rPr>
        <w:t>IMPACTO DE LAS ACTIVIDADES DE PROYECTO EN EL PAÍS</w:t>
      </w:r>
      <w:r w:rsidRPr="00CB5AE1">
        <w:rPr>
          <w:rFonts w:asciiTheme="minorHAnsi" w:hAnsiTheme="minorHAnsi" w:cstheme="minorHAnsi"/>
          <w:b/>
          <w:i/>
          <w:iCs/>
          <w:color w:val="000000"/>
        </w:rPr>
        <w:br/>
      </w:r>
    </w:p>
    <w:p w14:paraId="60A71702" w14:textId="77777777" w:rsidR="00CB5AE1" w:rsidRPr="00CB5AE1" w:rsidRDefault="00CB5AE1" w:rsidP="00CB5AE1">
      <w:pPr>
        <w:tabs>
          <w:tab w:val="num" w:pos="0"/>
        </w:tabs>
        <w:spacing w:after="120" w:line="276" w:lineRule="auto"/>
        <w:rPr>
          <w:rFonts w:asciiTheme="minorHAnsi" w:hAnsiTheme="minorHAnsi" w:cstheme="minorHAnsi"/>
          <w:i/>
          <w:iCs/>
          <w:color w:val="000000"/>
        </w:rPr>
      </w:pPr>
      <w:proofErr w:type="gramStart"/>
      <w:r w:rsidRPr="00CB5AE1">
        <w:rPr>
          <w:rFonts w:asciiTheme="minorHAnsi" w:hAnsiTheme="minorHAnsi" w:cstheme="minorHAnsi"/>
          <w:i/>
          <w:iCs/>
          <w:color w:val="000000"/>
        </w:rPr>
        <w:t>Destacar</w:t>
      </w:r>
      <w:proofErr w:type="gramEnd"/>
      <w:r w:rsidRPr="00CB5AE1">
        <w:rPr>
          <w:rFonts w:asciiTheme="minorHAnsi" w:hAnsiTheme="minorHAnsi" w:cstheme="minorHAnsi"/>
          <w:i/>
          <w:iCs/>
          <w:color w:val="000000"/>
        </w:rPr>
        <w:t xml:space="preserve"> los aportes reales de las actividades del proyecto, en la medida que sea posible de manera cuantitativa y cualitativa.</w:t>
      </w:r>
    </w:p>
    <w:p w14:paraId="052A907B" w14:textId="77777777" w:rsidR="00CB5AE1" w:rsidRPr="00CB5AE1" w:rsidRDefault="00CB5AE1" w:rsidP="00CB5AE1">
      <w:pPr>
        <w:tabs>
          <w:tab w:val="num" w:pos="0"/>
        </w:tabs>
        <w:spacing w:after="120" w:line="276" w:lineRule="auto"/>
        <w:jc w:val="both"/>
        <w:rPr>
          <w:rFonts w:asciiTheme="minorHAnsi" w:hAnsiTheme="minorHAnsi" w:cstheme="minorHAnsi"/>
          <w:i/>
          <w:iCs/>
          <w:color w:val="000000"/>
        </w:rPr>
      </w:pPr>
      <w:r w:rsidRPr="00CB5AE1">
        <w:rPr>
          <w:rFonts w:asciiTheme="minorHAnsi" w:hAnsiTheme="minorHAnsi" w:cstheme="minorHAnsi"/>
          <w:i/>
          <w:iCs/>
          <w:color w:val="000000"/>
        </w:rPr>
        <w:t xml:space="preserve">1. Fortalecimiento de capacidades de la Universidad de El Salvador y de la Facultad de Ciencias Naturales y Matemática al liderar acciones inmediatas dirigidas a enfrentar problemas que afectan negativamente a nuestros ambientes marino-costeros. </w:t>
      </w:r>
    </w:p>
    <w:p w14:paraId="4CF56F9C" w14:textId="77777777" w:rsidR="00CB5AE1" w:rsidRPr="00CB5AE1" w:rsidRDefault="00CB5AE1" w:rsidP="00CB5AE1">
      <w:pPr>
        <w:tabs>
          <w:tab w:val="num" w:pos="0"/>
        </w:tabs>
        <w:spacing w:after="120" w:line="276" w:lineRule="auto"/>
        <w:jc w:val="both"/>
        <w:rPr>
          <w:rFonts w:asciiTheme="minorHAnsi" w:hAnsiTheme="minorHAnsi" w:cstheme="minorHAnsi"/>
          <w:i/>
          <w:iCs/>
          <w:color w:val="000000"/>
        </w:rPr>
      </w:pPr>
      <w:r w:rsidRPr="00CB5AE1">
        <w:rPr>
          <w:rFonts w:asciiTheme="minorHAnsi" w:hAnsiTheme="minorHAnsi" w:cstheme="minorHAnsi"/>
          <w:i/>
          <w:iCs/>
          <w:color w:val="000000"/>
        </w:rPr>
        <w:t>2. Las Contrapartes nacionales de 18 países han establecido acuerdos y programas de trabajo considerando la situación de la pandemia por Covi-19 que aún persistieron algunas restricciones mínimas en 2022</w:t>
      </w:r>
    </w:p>
    <w:p w14:paraId="7EC7A4F6" w14:textId="77777777" w:rsidR="00CB5AE1" w:rsidRPr="00CB5AE1" w:rsidRDefault="00CB5AE1" w:rsidP="00CB5AE1">
      <w:pPr>
        <w:tabs>
          <w:tab w:val="num" w:pos="0"/>
        </w:tabs>
        <w:spacing w:after="120" w:line="276" w:lineRule="auto"/>
        <w:jc w:val="both"/>
        <w:rPr>
          <w:rFonts w:asciiTheme="minorHAnsi" w:hAnsiTheme="minorHAnsi" w:cstheme="minorHAnsi"/>
          <w:i/>
          <w:iCs/>
          <w:color w:val="000000"/>
        </w:rPr>
      </w:pPr>
      <w:r w:rsidRPr="00CB5AE1">
        <w:rPr>
          <w:rFonts w:asciiTheme="minorHAnsi" w:hAnsiTheme="minorHAnsi" w:cstheme="minorHAnsi"/>
          <w:i/>
          <w:iCs/>
          <w:color w:val="000000"/>
        </w:rPr>
        <w:t xml:space="preserve">3. Para el componente de </w:t>
      </w:r>
      <w:proofErr w:type="spellStart"/>
      <w:r w:rsidRPr="00CB5AE1">
        <w:rPr>
          <w:rFonts w:asciiTheme="minorHAnsi" w:hAnsiTheme="minorHAnsi" w:cstheme="minorHAnsi"/>
          <w:i/>
          <w:iCs/>
          <w:color w:val="000000"/>
        </w:rPr>
        <w:t>acifificacion</w:t>
      </w:r>
      <w:proofErr w:type="spellEnd"/>
      <w:r w:rsidRPr="00CB5AE1">
        <w:rPr>
          <w:rFonts w:asciiTheme="minorHAnsi" w:hAnsiTheme="minorHAnsi" w:cstheme="minorHAnsi"/>
          <w:i/>
          <w:iCs/>
          <w:color w:val="000000"/>
        </w:rPr>
        <w:t xml:space="preserve"> oceánica, aún no se recibe el equipo de medición de carbono inorgánico disuelto (</w:t>
      </w:r>
      <w:proofErr w:type="spellStart"/>
      <w:r w:rsidRPr="00CB5AE1">
        <w:rPr>
          <w:rFonts w:asciiTheme="minorHAnsi" w:hAnsiTheme="minorHAnsi" w:cstheme="minorHAnsi"/>
          <w:i/>
          <w:iCs/>
          <w:color w:val="000000"/>
        </w:rPr>
        <w:t>Alcalinometro</w:t>
      </w:r>
      <w:proofErr w:type="spellEnd"/>
      <w:r w:rsidRPr="00CB5AE1">
        <w:rPr>
          <w:rFonts w:asciiTheme="minorHAnsi" w:hAnsiTheme="minorHAnsi" w:cstheme="minorHAnsi"/>
          <w:i/>
          <w:iCs/>
          <w:color w:val="000000"/>
        </w:rPr>
        <w:t>).</w:t>
      </w:r>
    </w:p>
    <w:p w14:paraId="4C1063C8" w14:textId="77777777" w:rsidR="00CB5AE1" w:rsidRPr="00CB5AE1" w:rsidRDefault="00CB5AE1" w:rsidP="00CB5AE1">
      <w:pPr>
        <w:tabs>
          <w:tab w:val="num" w:pos="0"/>
        </w:tabs>
        <w:spacing w:after="120" w:line="276" w:lineRule="auto"/>
        <w:jc w:val="both"/>
        <w:rPr>
          <w:rFonts w:asciiTheme="minorHAnsi" w:hAnsiTheme="minorHAnsi" w:cstheme="minorHAnsi"/>
          <w:i/>
          <w:iCs/>
          <w:color w:val="000000"/>
        </w:rPr>
      </w:pPr>
      <w:r w:rsidRPr="00CB5AE1">
        <w:rPr>
          <w:rFonts w:asciiTheme="minorHAnsi" w:hAnsiTheme="minorHAnsi" w:cstheme="minorHAnsi"/>
          <w:i/>
          <w:iCs/>
          <w:color w:val="000000"/>
        </w:rPr>
        <w:t>3. Los sitios de muestreo seleccionados por El Salvador son: Bahía de la Unión, Complejo arrecifal Los Cobanos-Acajutla, y toda la línea de costa al presentarse Mareas Rojas, según plan de trabajo nacional del proyecto.</w:t>
      </w:r>
    </w:p>
    <w:p w14:paraId="2BD0D795" w14:textId="77777777" w:rsidR="00CB5AE1" w:rsidRPr="00CB5AE1" w:rsidRDefault="00CB5AE1" w:rsidP="00CB5AE1">
      <w:pPr>
        <w:tabs>
          <w:tab w:val="num" w:pos="0"/>
        </w:tabs>
        <w:spacing w:after="120" w:line="276" w:lineRule="auto"/>
        <w:jc w:val="both"/>
        <w:rPr>
          <w:rFonts w:asciiTheme="minorHAnsi" w:hAnsiTheme="minorHAnsi" w:cstheme="minorHAnsi"/>
          <w:i/>
          <w:iCs/>
          <w:color w:val="000000"/>
        </w:rPr>
      </w:pPr>
      <w:r w:rsidRPr="00CB5AE1">
        <w:rPr>
          <w:rFonts w:asciiTheme="minorHAnsi" w:hAnsiTheme="minorHAnsi" w:cstheme="minorHAnsi"/>
          <w:i/>
          <w:iCs/>
          <w:color w:val="000000"/>
        </w:rPr>
        <w:t>4. La Contraparte del El Salvador ha definido responsables técnicos por LABTOX-UES (Rebeca Quintanilla y Oscar Amaya) para cada uno de los componentes específicos, así como un comunicador nacional (</w:t>
      </w:r>
      <w:proofErr w:type="spellStart"/>
      <w:r w:rsidRPr="00CB5AE1">
        <w:rPr>
          <w:rFonts w:asciiTheme="minorHAnsi" w:hAnsiTheme="minorHAnsi" w:cstheme="minorHAnsi"/>
          <w:i/>
          <w:iCs/>
          <w:color w:val="000000"/>
        </w:rPr>
        <w:t>Selvín</w:t>
      </w:r>
      <w:proofErr w:type="spellEnd"/>
      <w:r w:rsidRPr="00CB5AE1">
        <w:rPr>
          <w:rFonts w:asciiTheme="minorHAnsi" w:hAnsiTheme="minorHAnsi" w:cstheme="minorHAnsi"/>
          <w:i/>
          <w:iCs/>
          <w:color w:val="000000"/>
        </w:rPr>
        <w:t xml:space="preserve"> Montano CIC-UES).</w:t>
      </w:r>
    </w:p>
    <w:p w14:paraId="2DFC4809" w14:textId="5936DF5A" w:rsidR="00CB5AE1" w:rsidRPr="001D3EC9" w:rsidRDefault="00CB5AE1" w:rsidP="00CB5AE1">
      <w:pPr>
        <w:tabs>
          <w:tab w:val="num" w:pos="0"/>
        </w:tabs>
        <w:spacing w:after="120" w:line="276" w:lineRule="auto"/>
        <w:jc w:val="both"/>
        <w:rPr>
          <w:rFonts w:asciiTheme="minorHAnsi" w:hAnsiTheme="minorHAnsi" w:cstheme="minorHAnsi"/>
          <w:i/>
          <w:iCs/>
          <w:color w:val="000000"/>
        </w:rPr>
      </w:pPr>
      <w:r w:rsidRPr="00CB5AE1">
        <w:rPr>
          <w:rFonts w:asciiTheme="minorHAnsi" w:hAnsiTheme="minorHAnsi" w:cstheme="minorHAnsi"/>
          <w:i/>
          <w:iCs/>
          <w:color w:val="000000"/>
        </w:rPr>
        <w:t xml:space="preserve">5. Los estresores definidos por El Salvador son a) Acidificación oceánica, b) Mareas Rojas (Receptor </w:t>
      </w:r>
      <w:proofErr w:type="spellStart"/>
      <w:r w:rsidRPr="00CB5AE1">
        <w:rPr>
          <w:rFonts w:asciiTheme="minorHAnsi" w:hAnsiTheme="minorHAnsi" w:cstheme="minorHAnsi"/>
          <w:i/>
          <w:iCs/>
          <w:color w:val="000000"/>
        </w:rPr>
        <w:t>Binding</w:t>
      </w:r>
      <w:proofErr w:type="spellEnd"/>
      <w:r w:rsidRPr="00CB5AE1">
        <w:rPr>
          <w:rFonts w:asciiTheme="minorHAnsi" w:hAnsiTheme="minorHAnsi" w:cstheme="minorHAnsi"/>
          <w:i/>
          <w:iCs/>
          <w:color w:val="000000"/>
        </w:rPr>
        <w:t xml:space="preserve"> </w:t>
      </w:r>
      <w:proofErr w:type="spellStart"/>
      <w:r w:rsidRPr="00CB5AE1">
        <w:rPr>
          <w:rFonts w:asciiTheme="minorHAnsi" w:hAnsiTheme="minorHAnsi" w:cstheme="minorHAnsi"/>
          <w:i/>
          <w:iCs/>
          <w:color w:val="000000"/>
        </w:rPr>
        <w:t>Assay</w:t>
      </w:r>
      <w:proofErr w:type="spellEnd"/>
      <w:r w:rsidRPr="00CB5AE1">
        <w:rPr>
          <w:rFonts w:asciiTheme="minorHAnsi" w:hAnsiTheme="minorHAnsi" w:cstheme="minorHAnsi"/>
          <w:i/>
          <w:iCs/>
          <w:color w:val="000000"/>
        </w:rPr>
        <w:t xml:space="preserve"> RBA)-Eutrofización, y c) Contaminación por </w:t>
      </w:r>
      <w:proofErr w:type="spellStart"/>
      <w:r w:rsidRPr="00CB5AE1">
        <w:rPr>
          <w:rFonts w:asciiTheme="minorHAnsi" w:hAnsiTheme="minorHAnsi" w:cstheme="minorHAnsi"/>
          <w:i/>
          <w:iCs/>
          <w:color w:val="000000"/>
        </w:rPr>
        <w:t>Microplásticos</w:t>
      </w:r>
      <w:proofErr w:type="spellEnd"/>
      <w:r w:rsidRPr="00CB5AE1">
        <w:rPr>
          <w:rFonts w:asciiTheme="minorHAnsi" w:hAnsiTheme="minorHAnsi" w:cstheme="minorHAnsi"/>
          <w:i/>
          <w:iCs/>
          <w:color w:val="000000"/>
        </w:rPr>
        <w:t xml:space="preserve"> en sedimentos y aguas superficiales.</w:t>
      </w:r>
    </w:p>
    <w:p w14:paraId="42644933" w14:textId="210CB714" w:rsidR="00CB5AE1" w:rsidRPr="00CB5AE1" w:rsidRDefault="00CB5AE1" w:rsidP="005D4499">
      <w:pPr>
        <w:pStyle w:val="Prrafodelista"/>
        <w:numPr>
          <w:ilvl w:val="0"/>
          <w:numId w:val="23"/>
        </w:numPr>
        <w:tabs>
          <w:tab w:val="num" w:pos="0"/>
        </w:tabs>
        <w:spacing w:after="120" w:line="276" w:lineRule="auto"/>
        <w:jc w:val="both"/>
        <w:rPr>
          <w:rFonts w:asciiTheme="minorHAnsi" w:hAnsiTheme="minorHAnsi" w:cstheme="minorHAnsi"/>
          <w:b/>
          <w:i/>
          <w:iCs/>
          <w:color w:val="000000"/>
        </w:rPr>
      </w:pPr>
      <w:r w:rsidRPr="00CB5AE1">
        <w:rPr>
          <w:rFonts w:asciiTheme="minorHAnsi" w:hAnsiTheme="minorHAnsi" w:cstheme="minorHAnsi"/>
          <w:b/>
          <w:i/>
          <w:iCs/>
          <w:color w:val="000000"/>
        </w:rPr>
        <w:t xml:space="preserve"> RESULTADOS </w:t>
      </w:r>
    </w:p>
    <w:p w14:paraId="200AE5FE" w14:textId="0657DAF6" w:rsidR="00CB5AE1" w:rsidRPr="00CB5AE1" w:rsidRDefault="00CB5AE1" w:rsidP="00CB5AE1">
      <w:pPr>
        <w:tabs>
          <w:tab w:val="num" w:pos="0"/>
        </w:tabs>
        <w:spacing w:after="120" w:line="276" w:lineRule="auto"/>
        <w:jc w:val="both"/>
        <w:rPr>
          <w:rFonts w:asciiTheme="minorHAnsi" w:hAnsiTheme="minorHAnsi" w:cstheme="minorHAnsi"/>
          <w:i/>
          <w:iCs/>
          <w:color w:val="000000"/>
        </w:rPr>
      </w:pPr>
      <w:r w:rsidRPr="00CB5AE1">
        <w:rPr>
          <w:rFonts w:asciiTheme="minorHAnsi" w:hAnsiTheme="minorHAnsi" w:cstheme="minorHAnsi"/>
          <w:i/>
          <w:iCs/>
          <w:color w:val="000000"/>
        </w:rPr>
        <w:t xml:space="preserve">El proyecto está aportando información científica en cinco componentes técnicos y uno de operaciones e implementación, los cuales son: i) Acidificación de Océanos, </w:t>
      </w:r>
      <w:proofErr w:type="spellStart"/>
      <w:r w:rsidRPr="00CB5AE1">
        <w:rPr>
          <w:rFonts w:asciiTheme="minorHAnsi" w:hAnsiTheme="minorHAnsi" w:cstheme="minorHAnsi"/>
          <w:i/>
          <w:iCs/>
          <w:color w:val="000000"/>
        </w:rPr>
        <w:t>ii</w:t>
      </w:r>
      <w:proofErr w:type="spellEnd"/>
      <w:r w:rsidRPr="00CB5AE1">
        <w:rPr>
          <w:rFonts w:asciiTheme="minorHAnsi" w:hAnsiTheme="minorHAnsi" w:cstheme="minorHAnsi"/>
          <w:i/>
          <w:iCs/>
          <w:color w:val="000000"/>
        </w:rPr>
        <w:t xml:space="preserve">) Eutrofización y Florecimientos de Algas Tóxicas (Mareas Rojas-RBA), </w:t>
      </w:r>
      <w:proofErr w:type="spellStart"/>
      <w:r w:rsidRPr="00CB5AE1">
        <w:rPr>
          <w:rFonts w:asciiTheme="minorHAnsi" w:hAnsiTheme="minorHAnsi" w:cstheme="minorHAnsi"/>
          <w:i/>
          <w:iCs/>
          <w:color w:val="000000"/>
        </w:rPr>
        <w:t>iii</w:t>
      </w:r>
      <w:proofErr w:type="spellEnd"/>
      <w:r w:rsidRPr="00CB5AE1">
        <w:rPr>
          <w:rFonts w:asciiTheme="minorHAnsi" w:hAnsiTheme="minorHAnsi" w:cstheme="minorHAnsi"/>
          <w:i/>
          <w:iCs/>
          <w:color w:val="000000"/>
        </w:rPr>
        <w:t xml:space="preserve">) Contaminación de zonas costeras, </w:t>
      </w:r>
      <w:proofErr w:type="spellStart"/>
      <w:r w:rsidRPr="00CB5AE1">
        <w:rPr>
          <w:rFonts w:asciiTheme="minorHAnsi" w:hAnsiTheme="minorHAnsi" w:cstheme="minorHAnsi"/>
          <w:i/>
          <w:iCs/>
          <w:color w:val="000000"/>
        </w:rPr>
        <w:t>iv</w:t>
      </w:r>
      <w:proofErr w:type="spellEnd"/>
      <w:r w:rsidRPr="00CB5AE1">
        <w:rPr>
          <w:rFonts w:asciiTheme="minorHAnsi" w:hAnsiTheme="minorHAnsi" w:cstheme="minorHAnsi"/>
          <w:i/>
          <w:iCs/>
          <w:color w:val="000000"/>
        </w:rPr>
        <w:t xml:space="preserve">) Consolidación de la Red de Investigaciones Marinas y Costeras REMARCO y v) Mecanismos de </w:t>
      </w:r>
      <w:r w:rsidRPr="00CB5AE1">
        <w:rPr>
          <w:rFonts w:asciiTheme="minorHAnsi" w:hAnsiTheme="minorHAnsi" w:cstheme="minorHAnsi"/>
          <w:i/>
          <w:iCs/>
          <w:color w:val="000000"/>
        </w:rPr>
        <w:lastRenderedPageBreak/>
        <w:t>coordinación interinstitucional a nivel nacional. El LABTOX-UES ha incorporado estrategias de divulgación y comunicación como parte del plan estratégico y de desarrollo en este proyecto.</w:t>
      </w:r>
    </w:p>
    <w:p w14:paraId="5D2602AF" w14:textId="77777777" w:rsidR="00CB5AE1" w:rsidRPr="00CB5AE1" w:rsidRDefault="00CB5AE1" w:rsidP="00CB5AE1">
      <w:pPr>
        <w:tabs>
          <w:tab w:val="num" w:pos="0"/>
        </w:tabs>
        <w:spacing w:after="120" w:line="276" w:lineRule="auto"/>
        <w:jc w:val="both"/>
        <w:rPr>
          <w:rFonts w:asciiTheme="minorHAnsi" w:hAnsiTheme="minorHAnsi" w:cstheme="minorHAnsi"/>
          <w:b/>
          <w:i/>
          <w:iCs/>
          <w:color w:val="000000"/>
        </w:rPr>
      </w:pPr>
      <w:r w:rsidRPr="00CB5AE1">
        <w:rPr>
          <w:rFonts w:asciiTheme="minorHAnsi" w:hAnsiTheme="minorHAnsi" w:cstheme="minorHAnsi"/>
          <w:b/>
          <w:i/>
          <w:iCs/>
          <w:color w:val="000000"/>
        </w:rPr>
        <w:t>A.- DIFICULTADES Y PROBLEMAS PRESENTADOS DURANTE LA MARCHA DEL PROYECTO</w:t>
      </w:r>
    </w:p>
    <w:p w14:paraId="1641E35F" w14:textId="77777777" w:rsidR="00CB5AE1" w:rsidRPr="00CB5AE1" w:rsidRDefault="00CB5AE1" w:rsidP="005D4499">
      <w:pPr>
        <w:pStyle w:val="Prrafodelista"/>
        <w:numPr>
          <w:ilvl w:val="0"/>
          <w:numId w:val="22"/>
        </w:numPr>
        <w:spacing w:after="200" w:line="276" w:lineRule="auto"/>
        <w:rPr>
          <w:rFonts w:asciiTheme="minorHAnsi" w:hAnsiTheme="minorHAnsi" w:cstheme="minorHAnsi"/>
          <w:bCs/>
          <w:i/>
          <w:iCs/>
        </w:rPr>
      </w:pPr>
      <w:r w:rsidRPr="00CB5AE1">
        <w:rPr>
          <w:rFonts w:asciiTheme="minorHAnsi" w:hAnsiTheme="minorHAnsi" w:cstheme="minorHAnsi"/>
          <w:bCs/>
          <w:i/>
          <w:iCs/>
        </w:rPr>
        <w:t>No se ha logrado obtener datos de acidificación oceánica para reportar al ODS 14 debido a que aún no cuenta con todos los equipos de medición (</w:t>
      </w:r>
      <w:proofErr w:type="spellStart"/>
      <w:r w:rsidRPr="00CB5AE1">
        <w:rPr>
          <w:rFonts w:asciiTheme="minorHAnsi" w:hAnsiTheme="minorHAnsi" w:cstheme="minorHAnsi"/>
          <w:bCs/>
          <w:i/>
          <w:iCs/>
        </w:rPr>
        <w:t>Alcalinómetro</w:t>
      </w:r>
      <w:proofErr w:type="spellEnd"/>
      <w:r w:rsidRPr="00CB5AE1">
        <w:rPr>
          <w:rFonts w:asciiTheme="minorHAnsi" w:hAnsiTheme="minorHAnsi" w:cstheme="minorHAnsi"/>
          <w:bCs/>
          <w:i/>
          <w:iCs/>
        </w:rPr>
        <w:t xml:space="preserve">) con los que contribuirá el proyecto).  </w:t>
      </w:r>
    </w:p>
    <w:p w14:paraId="78BC6749" w14:textId="77777777" w:rsidR="00CB5AE1" w:rsidRPr="00CB5AE1" w:rsidRDefault="00CB5AE1" w:rsidP="005D4499">
      <w:pPr>
        <w:pStyle w:val="Prrafodelista"/>
        <w:numPr>
          <w:ilvl w:val="0"/>
          <w:numId w:val="22"/>
        </w:numPr>
        <w:spacing w:after="200" w:line="276" w:lineRule="auto"/>
        <w:rPr>
          <w:rFonts w:asciiTheme="minorHAnsi" w:hAnsiTheme="minorHAnsi" w:cstheme="minorHAnsi"/>
          <w:bCs/>
          <w:i/>
          <w:iCs/>
        </w:rPr>
      </w:pPr>
      <w:r w:rsidRPr="00CB5AE1">
        <w:rPr>
          <w:rFonts w:asciiTheme="minorHAnsi" w:hAnsiTheme="minorHAnsi" w:cstheme="minorHAnsi"/>
          <w:bCs/>
          <w:i/>
          <w:iCs/>
        </w:rPr>
        <w:t>Aún con las restricciones mínimas que impone la pandemia, el proyecto no tendrá retrasos significativos en las actividades declaradas en el plan de trabajo.</w:t>
      </w:r>
    </w:p>
    <w:p w14:paraId="6ED34910" w14:textId="77777777" w:rsidR="00CB5AE1" w:rsidRPr="00CB5AE1" w:rsidRDefault="00CB5AE1" w:rsidP="005D4499">
      <w:pPr>
        <w:pStyle w:val="Prrafodelista"/>
        <w:numPr>
          <w:ilvl w:val="0"/>
          <w:numId w:val="22"/>
        </w:numPr>
        <w:spacing w:after="200" w:line="276" w:lineRule="auto"/>
        <w:rPr>
          <w:rFonts w:asciiTheme="minorHAnsi" w:hAnsiTheme="minorHAnsi" w:cstheme="minorHAnsi"/>
          <w:bCs/>
          <w:i/>
          <w:iCs/>
        </w:rPr>
      </w:pPr>
      <w:r w:rsidRPr="00CB5AE1">
        <w:rPr>
          <w:rFonts w:asciiTheme="minorHAnsi" w:hAnsiTheme="minorHAnsi" w:cstheme="minorHAnsi"/>
          <w:i/>
          <w:iCs/>
        </w:rPr>
        <w:t>La estabilidad del recurso humano puede comprometer las capacidades creadas y, en definitiva, la sostenibilidad del laboratorio, se necesita contratación de carácter permanente, para mantener el ritmo de trabajo. Actualmente, el laboratorio funciona con dos asistentes de investigación contratados en carácter eventual y un PUIII a Tiempo Completo.</w:t>
      </w:r>
    </w:p>
    <w:p w14:paraId="3AA6DA3B" w14:textId="77777777" w:rsidR="00CB5AE1" w:rsidRPr="00CB5AE1" w:rsidRDefault="00CB5AE1" w:rsidP="005D4499">
      <w:pPr>
        <w:pStyle w:val="Prrafodelista"/>
        <w:numPr>
          <w:ilvl w:val="0"/>
          <w:numId w:val="22"/>
        </w:numPr>
        <w:spacing w:after="200" w:line="276" w:lineRule="auto"/>
        <w:rPr>
          <w:rFonts w:asciiTheme="minorHAnsi" w:hAnsiTheme="minorHAnsi" w:cstheme="minorHAnsi"/>
          <w:bCs/>
          <w:i/>
          <w:iCs/>
        </w:rPr>
      </w:pPr>
      <w:r w:rsidRPr="00CB5AE1">
        <w:rPr>
          <w:rFonts w:asciiTheme="minorHAnsi" w:hAnsiTheme="minorHAnsi" w:cstheme="minorHAnsi"/>
          <w:i/>
          <w:iCs/>
        </w:rPr>
        <w:t xml:space="preserve">No se cuenta con el KIT de materiales (Toxinas marcada con tritio, Toxina sin marcar y Cerebros de cerdo) para correr ensayos empleando el Receptor </w:t>
      </w:r>
      <w:proofErr w:type="spellStart"/>
      <w:r w:rsidRPr="00CB5AE1">
        <w:rPr>
          <w:rFonts w:asciiTheme="minorHAnsi" w:hAnsiTheme="minorHAnsi" w:cstheme="minorHAnsi"/>
          <w:i/>
          <w:iCs/>
        </w:rPr>
        <w:t>Binding</w:t>
      </w:r>
      <w:proofErr w:type="spellEnd"/>
      <w:r w:rsidRPr="00CB5AE1">
        <w:rPr>
          <w:rFonts w:asciiTheme="minorHAnsi" w:hAnsiTheme="minorHAnsi" w:cstheme="minorHAnsi"/>
          <w:i/>
          <w:iCs/>
        </w:rPr>
        <w:t xml:space="preserve"> </w:t>
      </w:r>
      <w:proofErr w:type="spellStart"/>
      <w:r w:rsidRPr="00CB5AE1">
        <w:rPr>
          <w:rFonts w:asciiTheme="minorHAnsi" w:hAnsiTheme="minorHAnsi" w:cstheme="minorHAnsi"/>
          <w:i/>
          <w:iCs/>
        </w:rPr>
        <w:t>Assay</w:t>
      </w:r>
      <w:proofErr w:type="spellEnd"/>
      <w:r w:rsidRPr="00CB5AE1">
        <w:rPr>
          <w:rFonts w:asciiTheme="minorHAnsi" w:hAnsiTheme="minorHAnsi" w:cstheme="minorHAnsi"/>
          <w:i/>
          <w:iCs/>
        </w:rPr>
        <w:t xml:space="preserve"> RBA.</w:t>
      </w:r>
    </w:p>
    <w:p w14:paraId="61068EE4" w14:textId="77777777" w:rsidR="00CB5AE1" w:rsidRPr="00CB5AE1" w:rsidRDefault="00CB5AE1" w:rsidP="00CB5AE1">
      <w:pPr>
        <w:tabs>
          <w:tab w:val="left" w:pos="-180"/>
        </w:tabs>
        <w:spacing w:after="120" w:line="276" w:lineRule="auto"/>
        <w:ind w:left="-180"/>
        <w:rPr>
          <w:rFonts w:asciiTheme="minorHAnsi" w:hAnsiTheme="minorHAnsi" w:cstheme="minorHAnsi"/>
          <w:b/>
          <w:i/>
          <w:iCs/>
          <w:lang w:eastAsia="en-US"/>
        </w:rPr>
      </w:pPr>
    </w:p>
    <w:p w14:paraId="46291C16" w14:textId="292359E9" w:rsidR="00D5535E" w:rsidRDefault="00D5535E" w:rsidP="00CB5AE1">
      <w:pPr>
        <w:spacing w:line="276" w:lineRule="auto"/>
        <w:ind w:left="720"/>
        <w:jc w:val="both"/>
        <w:rPr>
          <w:rFonts w:asciiTheme="minorHAnsi" w:hAnsiTheme="minorHAnsi" w:cstheme="minorHAnsi"/>
          <w:i/>
          <w:iCs/>
        </w:rPr>
      </w:pPr>
    </w:p>
    <w:p w14:paraId="4C3D0DCB" w14:textId="5D470FE4" w:rsidR="001D3EC9" w:rsidRDefault="001D3EC9" w:rsidP="00CB5AE1">
      <w:pPr>
        <w:spacing w:line="276" w:lineRule="auto"/>
        <w:ind w:left="720"/>
        <w:jc w:val="both"/>
        <w:rPr>
          <w:rFonts w:asciiTheme="minorHAnsi" w:hAnsiTheme="minorHAnsi" w:cstheme="minorHAnsi"/>
          <w:i/>
          <w:iCs/>
        </w:rPr>
      </w:pPr>
    </w:p>
    <w:p w14:paraId="0A39944B" w14:textId="5DFABB64" w:rsidR="001D3EC9" w:rsidRDefault="001D3EC9" w:rsidP="00CB5AE1">
      <w:pPr>
        <w:spacing w:line="276" w:lineRule="auto"/>
        <w:ind w:left="720"/>
        <w:jc w:val="both"/>
        <w:rPr>
          <w:rFonts w:asciiTheme="minorHAnsi" w:hAnsiTheme="minorHAnsi" w:cstheme="minorHAnsi"/>
          <w:i/>
          <w:iCs/>
        </w:rPr>
      </w:pPr>
    </w:p>
    <w:p w14:paraId="76F3C35E" w14:textId="009AD767" w:rsidR="001D3EC9" w:rsidRDefault="001D3EC9" w:rsidP="00CB5AE1">
      <w:pPr>
        <w:spacing w:line="276" w:lineRule="auto"/>
        <w:ind w:left="720"/>
        <w:jc w:val="both"/>
        <w:rPr>
          <w:rFonts w:asciiTheme="minorHAnsi" w:hAnsiTheme="minorHAnsi" w:cstheme="minorHAnsi"/>
          <w:i/>
          <w:iCs/>
        </w:rPr>
      </w:pPr>
    </w:p>
    <w:p w14:paraId="4F462D69" w14:textId="5248E851" w:rsidR="001D3EC9" w:rsidRDefault="001D3EC9" w:rsidP="00CB5AE1">
      <w:pPr>
        <w:spacing w:line="276" w:lineRule="auto"/>
        <w:ind w:left="720"/>
        <w:jc w:val="both"/>
        <w:rPr>
          <w:rFonts w:asciiTheme="minorHAnsi" w:hAnsiTheme="minorHAnsi" w:cstheme="minorHAnsi"/>
          <w:i/>
          <w:iCs/>
        </w:rPr>
      </w:pPr>
    </w:p>
    <w:p w14:paraId="52054231" w14:textId="2EC938AE" w:rsidR="001D3EC9" w:rsidRDefault="001D3EC9" w:rsidP="00CB5AE1">
      <w:pPr>
        <w:spacing w:line="276" w:lineRule="auto"/>
        <w:ind w:left="720"/>
        <w:jc w:val="both"/>
        <w:rPr>
          <w:rFonts w:asciiTheme="minorHAnsi" w:hAnsiTheme="minorHAnsi" w:cstheme="minorHAnsi"/>
          <w:i/>
          <w:iCs/>
        </w:rPr>
      </w:pPr>
    </w:p>
    <w:p w14:paraId="78902DBE" w14:textId="4E37DD9D" w:rsidR="001D3EC9" w:rsidRDefault="001D3EC9" w:rsidP="00CB5AE1">
      <w:pPr>
        <w:spacing w:line="276" w:lineRule="auto"/>
        <w:ind w:left="720"/>
        <w:jc w:val="both"/>
        <w:rPr>
          <w:rFonts w:asciiTheme="minorHAnsi" w:hAnsiTheme="minorHAnsi" w:cstheme="minorHAnsi"/>
          <w:i/>
          <w:iCs/>
        </w:rPr>
      </w:pPr>
    </w:p>
    <w:p w14:paraId="503DB929" w14:textId="6AF52DA9" w:rsidR="001D3EC9" w:rsidRDefault="001D3EC9" w:rsidP="00CB5AE1">
      <w:pPr>
        <w:spacing w:line="276" w:lineRule="auto"/>
        <w:ind w:left="720"/>
        <w:jc w:val="both"/>
        <w:rPr>
          <w:rFonts w:asciiTheme="minorHAnsi" w:hAnsiTheme="minorHAnsi" w:cstheme="minorHAnsi"/>
          <w:i/>
          <w:iCs/>
        </w:rPr>
      </w:pPr>
    </w:p>
    <w:p w14:paraId="5AE5AF71" w14:textId="3888766A" w:rsidR="001D3EC9" w:rsidRDefault="001D3EC9" w:rsidP="00CB5AE1">
      <w:pPr>
        <w:spacing w:line="276" w:lineRule="auto"/>
        <w:ind w:left="720"/>
        <w:jc w:val="both"/>
        <w:rPr>
          <w:rFonts w:asciiTheme="minorHAnsi" w:hAnsiTheme="minorHAnsi" w:cstheme="minorHAnsi"/>
          <w:i/>
          <w:iCs/>
        </w:rPr>
      </w:pPr>
    </w:p>
    <w:p w14:paraId="66339DB7" w14:textId="6536742F" w:rsidR="001D3EC9" w:rsidRDefault="001D3EC9" w:rsidP="00CB5AE1">
      <w:pPr>
        <w:spacing w:line="276" w:lineRule="auto"/>
        <w:ind w:left="720"/>
        <w:jc w:val="both"/>
        <w:rPr>
          <w:rFonts w:asciiTheme="minorHAnsi" w:hAnsiTheme="minorHAnsi" w:cstheme="minorHAnsi"/>
          <w:i/>
          <w:iCs/>
        </w:rPr>
      </w:pPr>
    </w:p>
    <w:p w14:paraId="75140ED4" w14:textId="1D89E077" w:rsidR="001D3EC9" w:rsidRDefault="001D3EC9" w:rsidP="00CB5AE1">
      <w:pPr>
        <w:spacing w:line="276" w:lineRule="auto"/>
        <w:ind w:left="720"/>
        <w:jc w:val="both"/>
        <w:rPr>
          <w:rFonts w:asciiTheme="minorHAnsi" w:hAnsiTheme="minorHAnsi" w:cstheme="minorHAnsi"/>
          <w:i/>
          <w:iCs/>
        </w:rPr>
      </w:pPr>
    </w:p>
    <w:p w14:paraId="4D74FC0A" w14:textId="1BF5D810" w:rsidR="001D3EC9" w:rsidRDefault="001D3EC9" w:rsidP="00CB5AE1">
      <w:pPr>
        <w:spacing w:line="276" w:lineRule="auto"/>
        <w:ind w:left="720"/>
        <w:jc w:val="both"/>
        <w:rPr>
          <w:rFonts w:asciiTheme="minorHAnsi" w:hAnsiTheme="minorHAnsi" w:cstheme="minorHAnsi"/>
          <w:i/>
          <w:iCs/>
        </w:rPr>
      </w:pPr>
    </w:p>
    <w:p w14:paraId="416E9BC7" w14:textId="4B5B0373" w:rsidR="001D3EC9" w:rsidRDefault="001D3EC9" w:rsidP="00CB5AE1">
      <w:pPr>
        <w:spacing w:line="276" w:lineRule="auto"/>
        <w:ind w:left="720"/>
        <w:jc w:val="both"/>
        <w:rPr>
          <w:rFonts w:asciiTheme="minorHAnsi" w:hAnsiTheme="minorHAnsi" w:cstheme="minorHAnsi"/>
          <w:i/>
          <w:iCs/>
        </w:rPr>
      </w:pPr>
    </w:p>
    <w:p w14:paraId="7DA02AAA" w14:textId="0491BE70" w:rsidR="001D3EC9" w:rsidRDefault="001D3EC9" w:rsidP="00CB5AE1">
      <w:pPr>
        <w:spacing w:line="276" w:lineRule="auto"/>
        <w:ind w:left="720"/>
        <w:jc w:val="both"/>
        <w:rPr>
          <w:rFonts w:asciiTheme="minorHAnsi" w:hAnsiTheme="minorHAnsi" w:cstheme="minorHAnsi"/>
          <w:i/>
          <w:iCs/>
        </w:rPr>
      </w:pPr>
    </w:p>
    <w:p w14:paraId="664379C5" w14:textId="45A3656A" w:rsidR="001D3EC9" w:rsidRDefault="001D3EC9" w:rsidP="00CB5AE1">
      <w:pPr>
        <w:spacing w:line="276" w:lineRule="auto"/>
        <w:ind w:left="720"/>
        <w:jc w:val="both"/>
        <w:rPr>
          <w:rFonts w:asciiTheme="minorHAnsi" w:hAnsiTheme="minorHAnsi" w:cstheme="minorHAnsi"/>
          <w:i/>
          <w:iCs/>
        </w:rPr>
      </w:pPr>
    </w:p>
    <w:p w14:paraId="28766E19" w14:textId="626A7FB5" w:rsidR="001D3EC9" w:rsidRDefault="001D3EC9" w:rsidP="00CB5AE1">
      <w:pPr>
        <w:spacing w:line="276" w:lineRule="auto"/>
        <w:ind w:left="720"/>
        <w:jc w:val="both"/>
        <w:rPr>
          <w:rFonts w:asciiTheme="minorHAnsi" w:hAnsiTheme="minorHAnsi" w:cstheme="minorHAnsi"/>
          <w:i/>
          <w:iCs/>
        </w:rPr>
      </w:pPr>
    </w:p>
    <w:p w14:paraId="2AB23FA9" w14:textId="1341085E" w:rsidR="001D3EC9" w:rsidRDefault="001D3EC9" w:rsidP="00CB5AE1">
      <w:pPr>
        <w:spacing w:line="276" w:lineRule="auto"/>
        <w:ind w:left="720"/>
        <w:jc w:val="both"/>
        <w:rPr>
          <w:rFonts w:asciiTheme="minorHAnsi" w:hAnsiTheme="minorHAnsi" w:cstheme="minorHAnsi"/>
          <w:i/>
          <w:iCs/>
        </w:rPr>
      </w:pPr>
    </w:p>
    <w:p w14:paraId="40EACD0C" w14:textId="0AC92978" w:rsidR="001D3EC9" w:rsidRDefault="001D3EC9" w:rsidP="00CB5AE1">
      <w:pPr>
        <w:spacing w:line="276" w:lineRule="auto"/>
        <w:ind w:left="720"/>
        <w:jc w:val="both"/>
        <w:rPr>
          <w:rFonts w:asciiTheme="minorHAnsi" w:hAnsiTheme="minorHAnsi" w:cstheme="minorHAnsi"/>
          <w:i/>
          <w:iCs/>
        </w:rPr>
      </w:pPr>
    </w:p>
    <w:p w14:paraId="6248877B" w14:textId="13825DF1" w:rsidR="001D3EC9" w:rsidRDefault="001D3EC9" w:rsidP="00CB5AE1">
      <w:pPr>
        <w:spacing w:line="276" w:lineRule="auto"/>
        <w:ind w:left="720"/>
        <w:jc w:val="both"/>
        <w:rPr>
          <w:rFonts w:asciiTheme="minorHAnsi" w:hAnsiTheme="minorHAnsi" w:cstheme="minorHAnsi"/>
          <w:i/>
          <w:iCs/>
        </w:rPr>
      </w:pPr>
    </w:p>
    <w:p w14:paraId="0B5A9B61" w14:textId="2E078DE3" w:rsidR="001D3EC9" w:rsidRDefault="001D3EC9" w:rsidP="00CB5AE1">
      <w:pPr>
        <w:spacing w:line="276" w:lineRule="auto"/>
        <w:ind w:left="720"/>
        <w:jc w:val="both"/>
        <w:rPr>
          <w:rFonts w:asciiTheme="minorHAnsi" w:hAnsiTheme="minorHAnsi" w:cstheme="minorHAnsi"/>
          <w:i/>
          <w:iCs/>
        </w:rPr>
      </w:pPr>
    </w:p>
    <w:p w14:paraId="72DB1966" w14:textId="5A6A5963" w:rsidR="001D3EC9" w:rsidRDefault="001D3EC9" w:rsidP="00CB5AE1">
      <w:pPr>
        <w:spacing w:line="276" w:lineRule="auto"/>
        <w:ind w:left="720"/>
        <w:jc w:val="both"/>
        <w:rPr>
          <w:rFonts w:asciiTheme="minorHAnsi" w:hAnsiTheme="minorHAnsi" w:cstheme="minorHAnsi"/>
          <w:i/>
          <w:iCs/>
        </w:rPr>
      </w:pPr>
    </w:p>
    <w:p w14:paraId="38ADA7A1" w14:textId="790490B8" w:rsidR="001D3EC9" w:rsidRDefault="001D3EC9" w:rsidP="00CB5AE1">
      <w:pPr>
        <w:spacing w:line="276" w:lineRule="auto"/>
        <w:ind w:left="720"/>
        <w:jc w:val="both"/>
        <w:rPr>
          <w:rFonts w:asciiTheme="minorHAnsi" w:hAnsiTheme="minorHAnsi" w:cstheme="minorHAnsi"/>
          <w:i/>
          <w:iCs/>
        </w:rPr>
      </w:pPr>
    </w:p>
    <w:p w14:paraId="0898DD6D" w14:textId="1A9BB23A" w:rsidR="001D3EC9" w:rsidRPr="001D3EC9" w:rsidRDefault="001D3EC9" w:rsidP="001D3EC9">
      <w:pPr>
        <w:tabs>
          <w:tab w:val="left" w:pos="-720"/>
        </w:tabs>
        <w:suppressAutoHyphens/>
        <w:spacing w:before="120" w:after="120" w:line="276" w:lineRule="auto"/>
        <w:jc w:val="both"/>
        <w:rPr>
          <w:rFonts w:asciiTheme="minorHAnsi" w:hAnsiTheme="minorHAnsi" w:cstheme="minorHAnsi"/>
          <w:b/>
          <w:i/>
          <w:iCs/>
        </w:rPr>
      </w:pPr>
      <w:r w:rsidRPr="001D3EC9">
        <w:rPr>
          <w:rFonts w:asciiTheme="minorHAnsi" w:hAnsiTheme="minorHAnsi" w:cstheme="minorHAnsi"/>
          <w:b/>
          <w:i/>
          <w:iCs/>
        </w:rPr>
        <w:lastRenderedPageBreak/>
        <w:t xml:space="preserve">Proyecto RLA7026 </w:t>
      </w:r>
      <w:r>
        <w:rPr>
          <w:rFonts w:asciiTheme="minorHAnsi" w:hAnsiTheme="minorHAnsi" w:cstheme="minorHAnsi"/>
          <w:b/>
          <w:i/>
          <w:iCs/>
        </w:rPr>
        <w:t>“</w:t>
      </w:r>
      <w:r w:rsidRPr="001D3EC9">
        <w:rPr>
          <w:rFonts w:asciiTheme="minorHAnsi" w:hAnsiTheme="minorHAnsi" w:cstheme="minorHAnsi"/>
          <w:b/>
          <w:i/>
          <w:iCs/>
          <w:shd w:val="clear" w:color="auto" w:fill="FFFFFF"/>
        </w:rPr>
        <w:t>Evaluación de la contaminación ambiental orgánica e inorgánica en ríos, lagos embalses, y lagunas de Latinoamérica y el Caribe, y su impacto sobre el riesgo de proliferación de cianobacterias productoras de cianotoxinas que afectan la salud humana</w:t>
      </w:r>
      <w:r>
        <w:rPr>
          <w:rFonts w:asciiTheme="minorHAnsi" w:hAnsiTheme="minorHAnsi" w:cstheme="minorHAnsi"/>
          <w:b/>
          <w:i/>
          <w:iCs/>
          <w:shd w:val="clear" w:color="auto" w:fill="FFFFFF"/>
        </w:rPr>
        <w:t>”</w:t>
      </w:r>
    </w:p>
    <w:p w14:paraId="6B735FB5" w14:textId="77777777" w:rsidR="001D3EC9" w:rsidRPr="00CB5AE1" w:rsidRDefault="001D3EC9" w:rsidP="001D3EC9">
      <w:pPr>
        <w:tabs>
          <w:tab w:val="left" w:pos="-720"/>
        </w:tabs>
        <w:suppressAutoHyphens/>
        <w:spacing w:before="120" w:after="120" w:line="276" w:lineRule="auto"/>
        <w:jc w:val="both"/>
        <w:rPr>
          <w:rFonts w:asciiTheme="minorHAnsi" w:hAnsiTheme="minorHAnsi" w:cstheme="minorHAnsi"/>
          <w:bCs/>
          <w:i/>
          <w:iCs/>
        </w:rPr>
      </w:pPr>
      <w:r w:rsidRPr="00083A33">
        <w:rPr>
          <w:rFonts w:asciiTheme="minorHAnsi" w:hAnsiTheme="minorHAnsi" w:cstheme="minorHAnsi"/>
          <w:b/>
          <w:i/>
          <w:iCs/>
        </w:rPr>
        <w:t>Institución Contraparte:</w:t>
      </w:r>
      <w:r>
        <w:rPr>
          <w:rFonts w:asciiTheme="minorHAnsi" w:hAnsiTheme="minorHAnsi" w:cstheme="minorHAnsi"/>
          <w:b/>
          <w:i/>
          <w:iCs/>
        </w:rPr>
        <w:t xml:space="preserve"> </w:t>
      </w:r>
      <w:r w:rsidRPr="00CB5AE1">
        <w:rPr>
          <w:rFonts w:asciiTheme="minorHAnsi" w:hAnsiTheme="minorHAnsi" w:cstheme="minorHAnsi"/>
          <w:bCs/>
          <w:i/>
          <w:iCs/>
        </w:rPr>
        <w:t>Laboratorio de Toxinas, Universidad de El Salvador</w:t>
      </w:r>
    </w:p>
    <w:p w14:paraId="442B9D09" w14:textId="77777777" w:rsidR="001D3EC9" w:rsidRPr="00083A33" w:rsidRDefault="001D3EC9" w:rsidP="001D3EC9">
      <w:pPr>
        <w:tabs>
          <w:tab w:val="left" w:pos="-720"/>
        </w:tabs>
        <w:suppressAutoHyphens/>
        <w:spacing w:before="120" w:after="120" w:line="276" w:lineRule="auto"/>
        <w:jc w:val="both"/>
        <w:rPr>
          <w:rFonts w:asciiTheme="minorHAnsi" w:hAnsiTheme="minorHAnsi" w:cstheme="minorHAnsi"/>
          <w:b/>
          <w:i/>
          <w:iCs/>
        </w:rPr>
      </w:pPr>
      <w:r w:rsidRPr="00083A33">
        <w:rPr>
          <w:rFonts w:asciiTheme="minorHAnsi" w:hAnsiTheme="minorHAnsi" w:cstheme="minorHAnsi"/>
          <w:b/>
          <w:i/>
          <w:iCs/>
        </w:rPr>
        <w:t xml:space="preserve">Coordinadores de Proyecto: </w:t>
      </w:r>
    </w:p>
    <w:p w14:paraId="58344CE4" w14:textId="77777777" w:rsidR="001D3EC9" w:rsidRPr="00083A33" w:rsidRDefault="001D3EC9" w:rsidP="001D3EC9">
      <w:pPr>
        <w:tabs>
          <w:tab w:val="left" w:pos="-720"/>
        </w:tabs>
        <w:suppressAutoHyphens/>
        <w:spacing w:before="120" w:after="120" w:line="276" w:lineRule="auto"/>
        <w:jc w:val="both"/>
        <w:rPr>
          <w:rFonts w:asciiTheme="minorHAnsi" w:hAnsiTheme="minorHAnsi" w:cstheme="minorHAnsi"/>
          <w:bCs/>
          <w:i/>
          <w:iCs/>
        </w:rPr>
      </w:pPr>
      <w:proofErr w:type="spellStart"/>
      <w:r>
        <w:rPr>
          <w:rFonts w:asciiTheme="minorHAnsi" w:hAnsiTheme="minorHAnsi" w:cstheme="minorHAnsi"/>
          <w:bCs/>
          <w:i/>
          <w:iCs/>
        </w:rPr>
        <w:t>MSc</w:t>
      </w:r>
      <w:proofErr w:type="spellEnd"/>
      <w:r>
        <w:rPr>
          <w:rFonts w:asciiTheme="minorHAnsi" w:hAnsiTheme="minorHAnsi" w:cstheme="minorHAnsi"/>
          <w:bCs/>
          <w:i/>
          <w:iCs/>
        </w:rPr>
        <w:t>. Oscar Amaya, Director LABTOX UES</w:t>
      </w:r>
    </w:p>
    <w:p w14:paraId="72109ECE" w14:textId="77777777" w:rsidR="001D3EC9" w:rsidRDefault="001D3EC9" w:rsidP="001D3EC9">
      <w:pPr>
        <w:spacing w:line="276" w:lineRule="auto"/>
        <w:jc w:val="both"/>
        <w:rPr>
          <w:rFonts w:asciiTheme="minorHAnsi" w:hAnsiTheme="minorHAnsi" w:cstheme="minorHAnsi"/>
          <w:b/>
          <w:i/>
          <w:iCs/>
          <w:color w:val="000000"/>
        </w:rPr>
      </w:pPr>
    </w:p>
    <w:p w14:paraId="09B9125F" w14:textId="32EA0108" w:rsidR="001D3EC9" w:rsidRPr="001D3EC9" w:rsidRDefault="001D3EC9" w:rsidP="001D3EC9">
      <w:pPr>
        <w:spacing w:line="276" w:lineRule="auto"/>
        <w:jc w:val="both"/>
        <w:rPr>
          <w:rFonts w:asciiTheme="minorHAnsi" w:hAnsiTheme="minorHAnsi" w:cstheme="minorHAnsi"/>
          <w:b/>
          <w:i/>
          <w:iCs/>
        </w:rPr>
      </w:pPr>
      <w:r>
        <w:rPr>
          <w:rFonts w:asciiTheme="minorHAnsi" w:hAnsiTheme="minorHAnsi" w:cstheme="minorHAnsi"/>
          <w:b/>
          <w:i/>
          <w:iCs/>
          <w:color w:val="000000"/>
        </w:rPr>
        <w:t>1.</w:t>
      </w:r>
      <w:r w:rsidRPr="001D3EC9">
        <w:rPr>
          <w:rFonts w:asciiTheme="minorHAnsi" w:hAnsiTheme="minorHAnsi" w:cstheme="minorHAnsi"/>
          <w:b/>
          <w:i/>
          <w:iCs/>
          <w:color w:val="000000"/>
        </w:rPr>
        <w:t>RESUMEN EJECUTIVO</w:t>
      </w:r>
    </w:p>
    <w:p w14:paraId="3F30DCC1" w14:textId="77777777" w:rsidR="001D3EC9" w:rsidRPr="00CB5AE1" w:rsidRDefault="001D3EC9" w:rsidP="001D3EC9">
      <w:pPr>
        <w:spacing w:line="276" w:lineRule="auto"/>
        <w:jc w:val="both"/>
        <w:rPr>
          <w:rFonts w:asciiTheme="minorHAnsi" w:hAnsiTheme="minorHAnsi" w:cstheme="minorHAnsi"/>
          <w:i/>
          <w:iCs/>
        </w:rPr>
      </w:pPr>
    </w:p>
    <w:p w14:paraId="2828BFFD" w14:textId="77777777" w:rsidR="001D3EC9" w:rsidRPr="001D3EC9" w:rsidRDefault="001D3EC9" w:rsidP="001D3EC9">
      <w:pPr>
        <w:spacing w:line="276" w:lineRule="auto"/>
        <w:rPr>
          <w:rFonts w:asciiTheme="minorHAnsi" w:hAnsiTheme="minorHAnsi" w:cstheme="minorHAnsi"/>
          <w:i/>
          <w:iCs/>
          <w:color w:val="000000"/>
        </w:rPr>
      </w:pPr>
      <w:r w:rsidRPr="001D3EC9">
        <w:rPr>
          <w:rFonts w:asciiTheme="minorHAnsi" w:hAnsiTheme="minorHAnsi" w:cstheme="minorHAnsi"/>
          <w:i/>
          <w:iCs/>
          <w:color w:val="000000"/>
        </w:rPr>
        <w:t>Presentar un resumen de la participación en el proyecto:</w:t>
      </w:r>
    </w:p>
    <w:p w14:paraId="3E5A0376" w14:textId="77777777" w:rsidR="001D3EC9" w:rsidRPr="001D3EC9" w:rsidRDefault="001D3EC9" w:rsidP="001D3EC9">
      <w:pPr>
        <w:spacing w:line="276" w:lineRule="auto"/>
        <w:ind w:left="709" w:hanging="709"/>
        <w:rPr>
          <w:rFonts w:asciiTheme="minorHAnsi" w:hAnsiTheme="minorHAnsi" w:cstheme="minorHAnsi"/>
          <w:b/>
          <w:i/>
          <w:iCs/>
          <w:color w:val="000000"/>
        </w:rPr>
      </w:pPr>
      <w:r w:rsidRPr="001D3EC9">
        <w:rPr>
          <w:rFonts w:asciiTheme="minorHAnsi" w:hAnsiTheme="minorHAnsi" w:cstheme="minorHAnsi"/>
          <w:i/>
          <w:iCs/>
          <w:color w:val="000000"/>
        </w:rPr>
        <w:tab/>
      </w:r>
    </w:p>
    <w:p w14:paraId="1E438DD7" w14:textId="2A998CF3" w:rsidR="001D3EC9" w:rsidRPr="001D3EC9" w:rsidRDefault="001D3EC9" w:rsidP="005D4499">
      <w:pPr>
        <w:pStyle w:val="Prrafodelista"/>
        <w:numPr>
          <w:ilvl w:val="0"/>
          <w:numId w:val="25"/>
        </w:numPr>
        <w:tabs>
          <w:tab w:val="num" w:pos="720"/>
        </w:tabs>
        <w:spacing w:line="276" w:lineRule="auto"/>
        <w:rPr>
          <w:rFonts w:asciiTheme="minorHAnsi" w:hAnsiTheme="minorHAnsi" w:cstheme="minorHAnsi"/>
          <w:i/>
          <w:iCs/>
          <w:color w:val="000000"/>
        </w:rPr>
      </w:pPr>
      <w:r w:rsidRPr="001D3EC9">
        <w:rPr>
          <w:rFonts w:asciiTheme="minorHAnsi" w:hAnsiTheme="minorHAnsi" w:cstheme="minorHAnsi"/>
          <w:i/>
          <w:iCs/>
          <w:color w:val="000000"/>
        </w:rPr>
        <w:t>Participación del coordinador de proyecto (Reuniones de coordinación, talleres, y grupos de trabajo).</w:t>
      </w:r>
    </w:p>
    <w:p w14:paraId="20A5234F" w14:textId="77777777" w:rsidR="001D3EC9" w:rsidRPr="001D3EC9" w:rsidRDefault="001D3EC9" w:rsidP="001D3EC9">
      <w:pPr>
        <w:spacing w:line="276" w:lineRule="auto"/>
        <w:ind w:left="705"/>
        <w:rPr>
          <w:rFonts w:asciiTheme="minorHAnsi" w:hAnsiTheme="minorHAnsi" w:cstheme="minorHAnsi"/>
          <w:i/>
          <w:iCs/>
          <w:color w:val="000000"/>
        </w:rPr>
      </w:pPr>
    </w:p>
    <w:p w14:paraId="7A485BFF" w14:textId="77777777" w:rsidR="001D3EC9" w:rsidRPr="001D3EC9" w:rsidRDefault="001D3EC9" w:rsidP="001D3EC9">
      <w:p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 xml:space="preserve">El proyecto regional RLA7026 titulado “Evaluación de la contaminación ambiental orgánica e inorgánica en ríos, lagos embalses, y lagunas de Latinoamérica y el Caribe, y su impacto sobre el riesgo de proliferación de cianobacterias productoras de cianotoxinas que afectan la salud humana (ARCAL CLXXVIII)” se ejecutará en 2022-2025. En el proyecto participan 18 países de la región de América Latina y el Caribe, los cuales conforman la Red REMARCO, establecida en el 2018 como resultado del proyecto RLA7022.  </w:t>
      </w:r>
    </w:p>
    <w:p w14:paraId="3A80A747" w14:textId="77777777" w:rsidR="001D3EC9" w:rsidRDefault="001D3EC9" w:rsidP="001D3EC9">
      <w:pPr>
        <w:spacing w:line="276" w:lineRule="auto"/>
        <w:jc w:val="both"/>
        <w:rPr>
          <w:rFonts w:asciiTheme="minorHAnsi" w:hAnsiTheme="minorHAnsi" w:cstheme="minorHAnsi"/>
          <w:i/>
          <w:iCs/>
          <w:color w:val="000000"/>
        </w:rPr>
      </w:pPr>
    </w:p>
    <w:p w14:paraId="44FE3EB9" w14:textId="48C14BAA" w:rsidR="001D3EC9" w:rsidRPr="001D3EC9" w:rsidRDefault="001D3EC9" w:rsidP="001D3EC9">
      <w:p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A escala regional, uno de los principales problemas de calidad de agua es el incremento progresivo de la contaminación y eutrofización de los ambientes acuáticos. En la región, 33 millones de latinoamericanos carecen de agua potable y 110 millones no tienen acceso al saneamiento. Así, varios Objetivos de Desarrollo Sostenible (ODS) son vinculantes con la reducción de la contaminación del agua y la consecuente protección de los ecosistemas acuáticos (ODS 15: Vida de ecosistemas terrestres), saneamiento y disponibilidad del agua (ODS 6: Agua limpia y saneamiento), y reducción de las enfermedades humanas vinculadas a aguas contaminadas (ODS 3: Salud y bienestar).</w:t>
      </w:r>
    </w:p>
    <w:p w14:paraId="7213C5D3" w14:textId="77777777" w:rsidR="001D3EC9" w:rsidRDefault="001D3EC9" w:rsidP="001D3EC9">
      <w:pPr>
        <w:spacing w:line="276" w:lineRule="auto"/>
        <w:jc w:val="both"/>
        <w:rPr>
          <w:rFonts w:asciiTheme="minorHAnsi" w:hAnsiTheme="minorHAnsi" w:cstheme="minorHAnsi"/>
          <w:i/>
          <w:iCs/>
          <w:color w:val="000000"/>
        </w:rPr>
      </w:pPr>
    </w:p>
    <w:p w14:paraId="68B90710" w14:textId="749E258F" w:rsidR="001D3EC9" w:rsidRPr="001D3EC9" w:rsidRDefault="001D3EC9" w:rsidP="001D3EC9">
      <w:p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En Latinoamérica y el Caribe (LAC) solo el 5% de las aguas servidas urbanas e industriales de la región reciben algún tratamiento y la región consume el 10% del total mundial de fertilizantes. Unido a las malas prácticas de gestión ambiental, este fenómeno está produciendo la disminución en la calidad del recurso hídrico y un incremento de eutrofización.</w:t>
      </w:r>
    </w:p>
    <w:p w14:paraId="3B529E66" w14:textId="77777777" w:rsidR="001D3EC9" w:rsidRDefault="001D3EC9" w:rsidP="001D3EC9">
      <w:pPr>
        <w:spacing w:line="276" w:lineRule="auto"/>
        <w:jc w:val="both"/>
        <w:rPr>
          <w:rFonts w:asciiTheme="minorHAnsi" w:hAnsiTheme="minorHAnsi" w:cstheme="minorHAnsi"/>
          <w:i/>
          <w:iCs/>
          <w:color w:val="000000"/>
        </w:rPr>
      </w:pPr>
    </w:p>
    <w:p w14:paraId="1D50D212" w14:textId="7B9918A0" w:rsidR="001D3EC9" w:rsidRPr="001D3EC9" w:rsidRDefault="001D3EC9" w:rsidP="001D3EC9">
      <w:p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 xml:space="preserve">La contaminación y la eutrofización de los cuerpos de agua están asociadas a la alta concentración de nutrientes como nitrógeno y fósforo (contaminación inorgánica), provenientes de la actividad agrícola y de efluentes cloacales, así como al incremento de la </w:t>
      </w:r>
      <w:r w:rsidRPr="001D3EC9">
        <w:rPr>
          <w:rFonts w:asciiTheme="minorHAnsi" w:hAnsiTheme="minorHAnsi" w:cstheme="minorHAnsi"/>
          <w:i/>
          <w:iCs/>
          <w:color w:val="000000"/>
        </w:rPr>
        <w:lastRenderedPageBreak/>
        <w:t>materia orgánica disuelta y particulada en los cuerpos de agua (contaminación orgánica). En este contexto, conocer las fuentes de origen, ya sean autóctonas o alóctonas, de estos compuestos es de fundamental importancia para guiar la gestión y manejo de los ecosistemas acuáticos, y garantizar así la protección de los bienes y servicios que provee a las poblaciones humanas. Adicionalmente, los desechos de actividades antrópicas industriales suponen una fuente importante de contaminación por metales pesados, con las consecuencias para la salud humana que ello implica.</w:t>
      </w:r>
    </w:p>
    <w:p w14:paraId="597A6D55" w14:textId="77777777" w:rsidR="001D3EC9" w:rsidRDefault="001D3EC9" w:rsidP="001D3EC9">
      <w:pPr>
        <w:spacing w:line="276" w:lineRule="auto"/>
        <w:jc w:val="both"/>
        <w:rPr>
          <w:rFonts w:asciiTheme="minorHAnsi" w:hAnsiTheme="minorHAnsi" w:cstheme="minorHAnsi"/>
          <w:i/>
          <w:iCs/>
          <w:color w:val="000000"/>
        </w:rPr>
      </w:pPr>
    </w:p>
    <w:p w14:paraId="4097CD89" w14:textId="07E78F8B" w:rsidR="001D3EC9" w:rsidRPr="001D3EC9" w:rsidRDefault="001D3EC9" w:rsidP="001D3EC9">
      <w:p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 xml:space="preserve">La proliferación de cianobacterias en cuerpos de agua dulce es un fenómeno recurrente y ampliamente extendido en LAC, aunque en algunos países de la región ha sido poco estudiado. Estos fenómenos suponen un riesgo potencial en la salud humana al desarrollarse en aguas de uso doméstico, en fuentes de abasto, en la acuacultura y en las aguas de recreo. </w:t>
      </w:r>
    </w:p>
    <w:p w14:paraId="1AB4E82C" w14:textId="77777777" w:rsidR="001D3EC9" w:rsidRPr="001D3EC9" w:rsidRDefault="001D3EC9" w:rsidP="001D3EC9">
      <w:p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 xml:space="preserve">El riesgo generado por la proliferación de cianobacterias ya ha sido reconocido por la Organización Mundial de la Salud debido a la capacidad de las cianobacterias para producir toxinas. Estas toxinas se clasifican en tres categorías que son: las neurotoxinas, que actúan en la transmisión del impulso nervioso y pueden provocar la muerte por parálisis respiratoria; las </w:t>
      </w:r>
      <w:proofErr w:type="spellStart"/>
      <w:r w:rsidRPr="001D3EC9">
        <w:rPr>
          <w:rFonts w:asciiTheme="minorHAnsi" w:hAnsiTheme="minorHAnsi" w:cstheme="minorHAnsi"/>
          <w:i/>
          <w:iCs/>
          <w:color w:val="000000"/>
        </w:rPr>
        <w:t>hepatotoxinas</w:t>
      </w:r>
      <w:proofErr w:type="spellEnd"/>
      <w:r w:rsidRPr="001D3EC9">
        <w:rPr>
          <w:rFonts w:asciiTheme="minorHAnsi" w:hAnsiTheme="minorHAnsi" w:cstheme="minorHAnsi"/>
          <w:i/>
          <w:iCs/>
          <w:color w:val="000000"/>
        </w:rPr>
        <w:t xml:space="preserve">, que ocasionan lesiones hepáticas y se les atribuyen efectos cancerígenos; y las </w:t>
      </w:r>
      <w:proofErr w:type="spellStart"/>
      <w:r w:rsidRPr="001D3EC9">
        <w:rPr>
          <w:rFonts w:asciiTheme="minorHAnsi" w:hAnsiTheme="minorHAnsi" w:cstheme="minorHAnsi"/>
          <w:i/>
          <w:iCs/>
          <w:color w:val="000000"/>
        </w:rPr>
        <w:t>dermatotoxinas</w:t>
      </w:r>
      <w:proofErr w:type="spellEnd"/>
      <w:r w:rsidRPr="001D3EC9">
        <w:rPr>
          <w:rFonts w:asciiTheme="minorHAnsi" w:hAnsiTheme="minorHAnsi" w:cstheme="minorHAnsi"/>
          <w:i/>
          <w:iCs/>
          <w:color w:val="000000"/>
        </w:rPr>
        <w:t>, que provocan irritaciones sobre cualquier tejido expuesto.</w:t>
      </w:r>
    </w:p>
    <w:p w14:paraId="3088B72A" w14:textId="77777777" w:rsidR="001D3EC9" w:rsidRDefault="001D3EC9" w:rsidP="001D3EC9">
      <w:pPr>
        <w:spacing w:line="276" w:lineRule="auto"/>
        <w:jc w:val="both"/>
        <w:rPr>
          <w:rFonts w:asciiTheme="minorHAnsi" w:hAnsiTheme="minorHAnsi" w:cstheme="minorHAnsi"/>
          <w:i/>
          <w:iCs/>
          <w:color w:val="000000"/>
        </w:rPr>
      </w:pPr>
    </w:p>
    <w:p w14:paraId="293BACF0" w14:textId="0A350EE2" w:rsidR="001D3EC9" w:rsidRPr="001D3EC9" w:rsidRDefault="001D3EC9" w:rsidP="001D3EC9">
      <w:p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A pesar de la gravedad del problema, en la región no existe suficiente información y capacidad analítica para la determinación de la concentración y origen de contaminantes orgánicos e inorgánicos. Además, las capacidades para la identificación de especies de cianobacterias y la evaluación del riesgo e impactos en los sistemas acuáticos producidos por la proliferación de cianobacterias, son escasas y únicamente han sido desarrolladas en pocos países de la región. La superación de estos impedimentos permitiría fortalecer los sistemas de vigilancia, monitoreo y alerta temprana que minimicen los riesgos de envenenamiento en la población y afectaciones a los recursos acuáticos.</w:t>
      </w:r>
    </w:p>
    <w:p w14:paraId="71663B91" w14:textId="77777777" w:rsidR="001D3EC9" w:rsidRPr="001D3EC9" w:rsidRDefault="001D3EC9" w:rsidP="001D3EC9">
      <w:pPr>
        <w:spacing w:line="276" w:lineRule="auto"/>
        <w:jc w:val="both"/>
        <w:rPr>
          <w:rFonts w:asciiTheme="minorHAnsi" w:hAnsiTheme="minorHAnsi" w:cstheme="minorHAnsi"/>
          <w:i/>
          <w:iCs/>
          <w:color w:val="000000"/>
        </w:rPr>
      </w:pPr>
    </w:p>
    <w:p w14:paraId="7A3E7922" w14:textId="77777777" w:rsidR="001D3EC9" w:rsidRDefault="001D3EC9" w:rsidP="001D3EC9">
      <w:pPr>
        <w:pStyle w:val="Prrafodelista"/>
        <w:spacing w:line="276" w:lineRule="auto"/>
        <w:ind w:left="0"/>
        <w:jc w:val="both"/>
        <w:rPr>
          <w:rFonts w:asciiTheme="minorHAnsi" w:hAnsiTheme="minorHAnsi" w:cstheme="minorHAnsi"/>
          <w:i/>
          <w:iCs/>
          <w:color w:val="000000"/>
        </w:rPr>
      </w:pPr>
      <w:r w:rsidRPr="001D3EC9">
        <w:rPr>
          <w:rFonts w:asciiTheme="minorHAnsi" w:hAnsiTheme="minorHAnsi" w:cstheme="minorHAnsi"/>
          <w:i/>
          <w:iCs/>
          <w:color w:val="000000"/>
        </w:rPr>
        <w:t>Durante el año 2022 la contraparte nacional y DTM del proyecto Oscar Amaya participó en el “Curso Regional en Técnicas Nucleares para el Análisis de Toxinas en Organismos Marinos”, desarrollado del 5 al 9 de septiembre en la división de laboratorios del Organismo Internacional de Energía Atómica-OIEA, con sede en Mónaco.</w:t>
      </w:r>
    </w:p>
    <w:p w14:paraId="7DFDBC7D" w14:textId="77777777" w:rsidR="001D3EC9" w:rsidRDefault="001D3EC9" w:rsidP="001D3EC9">
      <w:pPr>
        <w:pStyle w:val="Prrafodelista"/>
        <w:spacing w:line="276" w:lineRule="auto"/>
        <w:ind w:left="0"/>
        <w:jc w:val="both"/>
        <w:rPr>
          <w:rFonts w:asciiTheme="minorHAnsi" w:hAnsiTheme="minorHAnsi" w:cstheme="minorHAnsi"/>
          <w:i/>
          <w:iCs/>
          <w:color w:val="000000"/>
        </w:rPr>
      </w:pPr>
    </w:p>
    <w:p w14:paraId="49AD1570" w14:textId="49B9F521" w:rsidR="001D3EC9" w:rsidRPr="001D3EC9" w:rsidRDefault="001D3EC9" w:rsidP="001D3EC9">
      <w:pPr>
        <w:pStyle w:val="Prrafodelista"/>
        <w:spacing w:line="276" w:lineRule="auto"/>
        <w:ind w:left="0"/>
        <w:jc w:val="both"/>
        <w:rPr>
          <w:rFonts w:asciiTheme="minorHAnsi" w:hAnsiTheme="minorHAnsi" w:cstheme="minorHAnsi"/>
          <w:i/>
          <w:iCs/>
          <w:color w:val="000000"/>
        </w:rPr>
      </w:pPr>
      <w:r w:rsidRPr="001D3EC9">
        <w:rPr>
          <w:rFonts w:asciiTheme="minorHAnsi" w:hAnsiTheme="minorHAnsi" w:cstheme="minorHAnsi"/>
          <w:i/>
          <w:iCs/>
        </w:rPr>
        <w:t xml:space="preserve">Se participó en el taller en modalidad presencial del proyecto RLA7026 considerando las restricciones de movilidad aún persistentes debido a la pandemia por Covid-19, el taller fue realizado del 27 noviembre al 3 diciembre 2022 en ciudad de Panamá. Se contó con la participación de los representantes de: Argentina, Brasil, Belice, Chile, Colombia, Costa Rica, Cuba, Ecuador, El Salvador, Guatemala, Honduras, México, Nicaragua, Panamá, República Dominicana y Venezuela. La apertura del taller estuvo a cargo del Sr. Carlos Alonso Hernández </w:t>
      </w:r>
      <w:r w:rsidRPr="001D3EC9">
        <w:rPr>
          <w:rFonts w:asciiTheme="minorHAnsi" w:hAnsiTheme="minorHAnsi" w:cstheme="minorHAnsi"/>
          <w:i/>
          <w:iCs/>
        </w:rPr>
        <w:lastRenderedPageBreak/>
        <w:t xml:space="preserve">oficial técnico del proyecto (TO) del Organismo Internacional de Energía Atómica (OIEA), el Ing. Reynaldo Lee Varela de la SENACYT, la Dra. </w:t>
      </w:r>
      <w:proofErr w:type="spellStart"/>
      <w:r w:rsidRPr="001D3EC9">
        <w:rPr>
          <w:rFonts w:asciiTheme="minorHAnsi" w:hAnsiTheme="minorHAnsi" w:cstheme="minorHAnsi"/>
          <w:i/>
          <w:iCs/>
        </w:rPr>
        <w:t>Aydeé</w:t>
      </w:r>
      <w:proofErr w:type="spellEnd"/>
      <w:r w:rsidRPr="001D3EC9">
        <w:rPr>
          <w:rFonts w:asciiTheme="minorHAnsi" w:hAnsiTheme="minorHAnsi" w:cstheme="minorHAnsi"/>
          <w:i/>
          <w:iCs/>
        </w:rPr>
        <w:t xml:space="preserve"> Cornejo del ICGES y </w:t>
      </w:r>
      <w:r w:rsidRPr="001D3EC9">
        <w:rPr>
          <w:rFonts w:asciiTheme="minorHAnsi" w:hAnsiTheme="minorHAnsi" w:cstheme="minorHAnsi"/>
          <w:i/>
          <w:iCs/>
          <w:color w:val="000000" w:themeColor="text1"/>
        </w:rPr>
        <w:t>el Sr, Oscar Amaya coordinador Líder del proyecto (DTM) y la Licda. Zulma Mena especialista del MARN.</w:t>
      </w:r>
    </w:p>
    <w:p w14:paraId="12EF6DC9" w14:textId="77777777" w:rsidR="001D3EC9" w:rsidRDefault="001D3EC9" w:rsidP="001D3EC9">
      <w:pPr>
        <w:pStyle w:val="Prrafodelista"/>
        <w:spacing w:line="276" w:lineRule="auto"/>
        <w:ind w:left="-142"/>
        <w:jc w:val="both"/>
        <w:rPr>
          <w:rFonts w:asciiTheme="minorHAnsi" w:hAnsiTheme="minorHAnsi" w:cstheme="minorHAnsi"/>
          <w:i/>
          <w:iCs/>
          <w:color w:val="000000"/>
        </w:rPr>
      </w:pPr>
    </w:p>
    <w:p w14:paraId="101C4734" w14:textId="6B9374A9" w:rsidR="001D3EC9" w:rsidRPr="001D3EC9" w:rsidRDefault="001D3EC9" w:rsidP="001D3EC9">
      <w:pPr>
        <w:pStyle w:val="Prrafodelista"/>
        <w:spacing w:line="276" w:lineRule="auto"/>
        <w:ind w:left="-142"/>
        <w:jc w:val="both"/>
        <w:rPr>
          <w:rFonts w:asciiTheme="minorHAnsi" w:hAnsiTheme="minorHAnsi" w:cstheme="minorHAnsi"/>
          <w:i/>
          <w:iCs/>
          <w:color w:val="000000"/>
        </w:rPr>
      </w:pPr>
      <w:r w:rsidRPr="001D3EC9">
        <w:rPr>
          <w:rFonts w:asciiTheme="minorHAnsi" w:hAnsiTheme="minorHAnsi" w:cstheme="minorHAnsi"/>
          <w:i/>
          <w:iCs/>
          <w:color w:val="000000"/>
        </w:rPr>
        <w:t>Aportes por LABTOX-UES:</w:t>
      </w:r>
    </w:p>
    <w:p w14:paraId="27E43D61" w14:textId="77777777" w:rsidR="001D3EC9" w:rsidRPr="001D3EC9" w:rsidRDefault="001D3EC9" w:rsidP="005D4499">
      <w:pPr>
        <w:pStyle w:val="Prrafodelista"/>
        <w:numPr>
          <w:ilvl w:val="0"/>
          <w:numId w:val="19"/>
        </w:num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Elaboración de 10 informes técnicos sobre Floraciones algales y parámetros fisicoquímicos en ríos, lagos, embalses y lagunas del país.</w:t>
      </w:r>
    </w:p>
    <w:p w14:paraId="7A138182" w14:textId="77777777" w:rsidR="001D3EC9" w:rsidRPr="001D3EC9" w:rsidRDefault="001D3EC9" w:rsidP="005D4499">
      <w:pPr>
        <w:pStyle w:val="Prrafodelista"/>
        <w:numPr>
          <w:ilvl w:val="0"/>
          <w:numId w:val="19"/>
        </w:num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Caracterización de 4 eventos de Cianobacterias en lagos del país y una mortandad de peces asociadas a cianobacterias en el lago de Guija.</w:t>
      </w:r>
    </w:p>
    <w:p w14:paraId="595C5F2C" w14:textId="77777777" w:rsidR="001D3EC9" w:rsidRPr="001D3EC9" w:rsidRDefault="001D3EC9" w:rsidP="005D4499">
      <w:pPr>
        <w:pStyle w:val="Prrafodelista"/>
        <w:numPr>
          <w:ilvl w:val="0"/>
          <w:numId w:val="19"/>
        </w:num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Al menos 10 estudiantes de las carreras de las Licenciaturas en Biología, Física, Química, y Geofísica realizan su trabajo de tesis con temas asignados por LABTOX orientados a las actividades declaradas en los proyectos en ejecución con el OIEA entre ellos el RLA7026.</w:t>
      </w:r>
    </w:p>
    <w:p w14:paraId="47BBFA11" w14:textId="77777777" w:rsidR="001D3EC9" w:rsidRPr="001D3EC9" w:rsidRDefault="001D3EC9" w:rsidP="005D4499">
      <w:pPr>
        <w:pStyle w:val="Prrafodelista"/>
        <w:numPr>
          <w:ilvl w:val="0"/>
          <w:numId w:val="19"/>
        </w:numPr>
        <w:spacing w:line="276" w:lineRule="auto"/>
        <w:jc w:val="both"/>
        <w:rPr>
          <w:rFonts w:asciiTheme="minorHAnsi" w:hAnsiTheme="minorHAnsi" w:cstheme="minorHAnsi"/>
          <w:i/>
          <w:iCs/>
          <w:color w:val="000000"/>
        </w:rPr>
      </w:pPr>
      <w:r w:rsidRPr="001D3EC9">
        <w:rPr>
          <w:rFonts w:asciiTheme="minorHAnsi" w:hAnsiTheme="minorHAnsi" w:cstheme="minorHAnsi"/>
          <w:i/>
          <w:iCs/>
          <w:color w:val="000000"/>
        </w:rPr>
        <w:t>Se realizó el taller en modalidad presencial denominado “Taller Regional sobre Armonización de Metodologías de Muestreo y Análisis de Variables Fisicoquímicas para la Definición de la Calidad y Estado Trófico de los Cuerpos de Agua” realizado del 27 noviembre al 3 de diciembre del 2022 en ciudad de Panamá.</w:t>
      </w:r>
    </w:p>
    <w:p w14:paraId="11754B46" w14:textId="77777777" w:rsidR="001D3EC9" w:rsidRPr="001D3EC9" w:rsidRDefault="001D3EC9" w:rsidP="001D3EC9">
      <w:pPr>
        <w:pStyle w:val="Prrafodelista"/>
        <w:spacing w:line="276" w:lineRule="auto"/>
        <w:ind w:left="1080"/>
        <w:jc w:val="both"/>
        <w:rPr>
          <w:rFonts w:asciiTheme="minorHAnsi" w:hAnsiTheme="minorHAnsi" w:cstheme="minorHAnsi"/>
          <w:i/>
          <w:iCs/>
          <w:color w:val="000000"/>
        </w:rPr>
      </w:pPr>
    </w:p>
    <w:p w14:paraId="28E4C9EB" w14:textId="486A400C"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Resultados obtenidos del taller</w:t>
      </w:r>
    </w:p>
    <w:p w14:paraId="6C22F7C9" w14:textId="05A9F45E"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w:t>
      </w:r>
      <w:r>
        <w:rPr>
          <w:rFonts w:asciiTheme="minorHAnsi" w:hAnsiTheme="minorHAnsi" w:cstheme="minorHAnsi"/>
          <w:i/>
          <w:iCs/>
          <w:color w:val="000000"/>
        </w:rPr>
        <w:t xml:space="preserve"> </w:t>
      </w:r>
      <w:r w:rsidRPr="001D3EC9">
        <w:rPr>
          <w:rFonts w:asciiTheme="minorHAnsi" w:hAnsiTheme="minorHAnsi" w:cstheme="minorHAnsi"/>
          <w:i/>
          <w:iCs/>
          <w:color w:val="000000"/>
        </w:rPr>
        <w:t>Guía regional armonizada para evaluar el estado trófico de ecosistemas acuáticos.</w:t>
      </w:r>
    </w:p>
    <w:p w14:paraId="1488DBCC" w14:textId="67302EF0"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w:t>
      </w:r>
      <w:r>
        <w:rPr>
          <w:rFonts w:asciiTheme="minorHAnsi" w:hAnsiTheme="minorHAnsi" w:cstheme="minorHAnsi"/>
          <w:i/>
          <w:iCs/>
          <w:color w:val="000000"/>
        </w:rPr>
        <w:t xml:space="preserve"> </w:t>
      </w:r>
      <w:r w:rsidRPr="001D3EC9">
        <w:rPr>
          <w:rFonts w:asciiTheme="minorHAnsi" w:hAnsiTheme="minorHAnsi" w:cstheme="minorHAnsi"/>
          <w:i/>
          <w:iCs/>
          <w:color w:val="000000"/>
        </w:rPr>
        <w:t xml:space="preserve">Manual de procedimientos y protocolos armonizados para el muestreo, conservación </w:t>
      </w:r>
    </w:p>
    <w:p w14:paraId="6164EBA9"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 xml:space="preserve">de muestras y cuantificación de variables fisicoquímicas que definen el estado trófico, </w:t>
      </w:r>
    </w:p>
    <w:p w14:paraId="77B1A854"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 xml:space="preserve">así como las variables complementarias a ser evaluadas en estudios de hidrología </w:t>
      </w:r>
    </w:p>
    <w:p w14:paraId="75939AF8"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 xml:space="preserve">isotópica. </w:t>
      </w:r>
    </w:p>
    <w:p w14:paraId="3AAD110F" w14:textId="286551FF"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w:t>
      </w:r>
      <w:r>
        <w:rPr>
          <w:rFonts w:asciiTheme="minorHAnsi" w:hAnsiTheme="minorHAnsi" w:cstheme="minorHAnsi"/>
          <w:i/>
          <w:iCs/>
          <w:color w:val="000000"/>
        </w:rPr>
        <w:t xml:space="preserve"> </w:t>
      </w:r>
      <w:r w:rsidRPr="001D3EC9">
        <w:rPr>
          <w:rFonts w:asciiTheme="minorHAnsi" w:hAnsiTheme="minorHAnsi" w:cstheme="minorHAnsi"/>
          <w:i/>
          <w:iCs/>
          <w:color w:val="000000"/>
        </w:rPr>
        <w:t xml:space="preserve">Kit de muestreo y análisis de variables fisicoquímicas y </w:t>
      </w:r>
      <w:proofErr w:type="spellStart"/>
      <w:r w:rsidRPr="001D3EC9">
        <w:rPr>
          <w:rFonts w:asciiTheme="minorHAnsi" w:hAnsiTheme="minorHAnsi" w:cstheme="minorHAnsi"/>
          <w:i/>
          <w:iCs/>
          <w:color w:val="000000"/>
        </w:rPr>
        <w:t>microcistinas</w:t>
      </w:r>
      <w:proofErr w:type="spellEnd"/>
      <w:r w:rsidRPr="001D3EC9">
        <w:rPr>
          <w:rFonts w:asciiTheme="minorHAnsi" w:hAnsiTheme="minorHAnsi" w:cstheme="minorHAnsi"/>
          <w:i/>
          <w:iCs/>
          <w:color w:val="000000"/>
        </w:rPr>
        <w:t>.</w:t>
      </w:r>
    </w:p>
    <w:p w14:paraId="1C7434C2" w14:textId="7F551D51"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w:t>
      </w:r>
      <w:r>
        <w:rPr>
          <w:rFonts w:asciiTheme="minorHAnsi" w:hAnsiTheme="minorHAnsi" w:cstheme="minorHAnsi"/>
          <w:i/>
          <w:iCs/>
          <w:color w:val="000000"/>
        </w:rPr>
        <w:t xml:space="preserve"> </w:t>
      </w:r>
      <w:r w:rsidRPr="001D3EC9">
        <w:rPr>
          <w:rFonts w:asciiTheme="minorHAnsi" w:hAnsiTheme="minorHAnsi" w:cstheme="minorHAnsi"/>
          <w:i/>
          <w:iCs/>
          <w:color w:val="000000"/>
        </w:rPr>
        <w:t xml:space="preserve">Aprobar la estrategia para la implementación del proyecto en los sitios de </w:t>
      </w:r>
    </w:p>
    <w:p w14:paraId="3118B4D1"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demostración, así como el plan de actividades del proyecto RLA7026.</w:t>
      </w:r>
    </w:p>
    <w:p w14:paraId="1BDD9490"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p>
    <w:p w14:paraId="72C49AC4" w14:textId="2F27F2CA"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 xml:space="preserve">El proyecto RLA/7026 trabajará en 4 grupos técnicos los cuales son: </w:t>
      </w:r>
    </w:p>
    <w:p w14:paraId="7B723767"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 xml:space="preserve">1) Muestreo e Identificación de especies (morfológica), </w:t>
      </w:r>
    </w:p>
    <w:p w14:paraId="67C46154"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 xml:space="preserve">2) Grupo II. Identificación de especies (molecular), </w:t>
      </w:r>
    </w:p>
    <w:p w14:paraId="73D6B78B"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 xml:space="preserve">3) Grupo III. Análisis isotópicos para fuentes de contaminación, </w:t>
      </w:r>
    </w:p>
    <w:p w14:paraId="0F4C3C25" w14:textId="77777777" w:rsidR="001D3EC9" w:rsidRPr="001D3EC9" w:rsidRDefault="001D3EC9" w:rsidP="0051039D">
      <w:pPr>
        <w:pStyle w:val="Prrafodelista"/>
        <w:spacing w:line="276" w:lineRule="auto"/>
        <w:ind w:left="66"/>
        <w:jc w:val="both"/>
        <w:rPr>
          <w:rFonts w:asciiTheme="minorHAnsi" w:hAnsiTheme="minorHAnsi" w:cstheme="minorHAnsi"/>
          <w:i/>
          <w:iCs/>
          <w:color w:val="000000"/>
        </w:rPr>
      </w:pPr>
      <w:r w:rsidRPr="001D3EC9">
        <w:rPr>
          <w:rFonts w:asciiTheme="minorHAnsi" w:hAnsiTheme="minorHAnsi" w:cstheme="minorHAnsi"/>
          <w:i/>
          <w:iCs/>
          <w:color w:val="000000"/>
        </w:rPr>
        <w:t>4) Grupo IV. Comunicación</w:t>
      </w:r>
    </w:p>
    <w:p w14:paraId="7AAC199A" w14:textId="77777777" w:rsidR="001D3EC9" w:rsidRPr="001D3EC9" w:rsidRDefault="001D3EC9" w:rsidP="0051039D">
      <w:pPr>
        <w:spacing w:line="276" w:lineRule="auto"/>
        <w:jc w:val="both"/>
        <w:rPr>
          <w:rFonts w:asciiTheme="minorHAnsi" w:hAnsiTheme="minorHAnsi" w:cstheme="minorHAnsi"/>
          <w:b/>
          <w:i/>
          <w:iCs/>
        </w:rPr>
      </w:pPr>
    </w:p>
    <w:p w14:paraId="375F11B2" w14:textId="77777777" w:rsidR="001D3EC9" w:rsidRPr="001D3EC9" w:rsidRDefault="001D3EC9" w:rsidP="001D3EC9">
      <w:pPr>
        <w:spacing w:line="276" w:lineRule="auto"/>
        <w:rPr>
          <w:rFonts w:asciiTheme="minorHAnsi" w:hAnsiTheme="minorHAnsi" w:cstheme="minorHAnsi"/>
          <w:b/>
          <w:i/>
          <w:iCs/>
        </w:rPr>
      </w:pPr>
      <w:r w:rsidRPr="001D3EC9">
        <w:rPr>
          <w:rFonts w:asciiTheme="minorHAnsi" w:hAnsiTheme="minorHAnsi" w:cstheme="minorHAnsi"/>
          <w:b/>
          <w:i/>
          <w:iCs/>
        </w:rPr>
        <w:t>Sitios de estudio por país seleccionados por la contraparte nacional</w:t>
      </w:r>
    </w:p>
    <w:p w14:paraId="5536B11B"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Argentina, Río de La plata</w:t>
      </w:r>
    </w:p>
    <w:p w14:paraId="2E3531AD"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Brasil, Lago Rodrigo de Freitas</w:t>
      </w:r>
    </w:p>
    <w:p w14:paraId="49BF7DA8"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 xml:space="preserve">Belice, Cuenca del Río Nuevo (New </w:t>
      </w:r>
      <w:proofErr w:type="spellStart"/>
      <w:r w:rsidRPr="001D3EC9">
        <w:rPr>
          <w:rFonts w:asciiTheme="minorHAnsi" w:hAnsiTheme="minorHAnsi" w:cstheme="minorHAnsi"/>
          <w:i/>
          <w:iCs/>
        </w:rPr>
        <w:t>River</w:t>
      </w:r>
      <w:proofErr w:type="spellEnd"/>
      <w:r w:rsidRPr="001D3EC9">
        <w:rPr>
          <w:rFonts w:asciiTheme="minorHAnsi" w:hAnsiTheme="minorHAnsi" w:cstheme="minorHAnsi"/>
          <w:i/>
          <w:iCs/>
        </w:rPr>
        <w:t xml:space="preserve"> </w:t>
      </w:r>
      <w:proofErr w:type="spellStart"/>
      <w:r w:rsidRPr="001D3EC9">
        <w:rPr>
          <w:rFonts w:asciiTheme="minorHAnsi" w:hAnsiTheme="minorHAnsi" w:cstheme="minorHAnsi"/>
          <w:i/>
          <w:iCs/>
        </w:rPr>
        <w:t>Watershed</w:t>
      </w:r>
      <w:proofErr w:type="spellEnd"/>
      <w:r w:rsidRPr="001D3EC9">
        <w:rPr>
          <w:rFonts w:asciiTheme="minorHAnsi" w:hAnsiTheme="minorHAnsi" w:cstheme="minorHAnsi"/>
          <w:i/>
          <w:iCs/>
        </w:rPr>
        <w:t>)</w:t>
      </w:r>
    </w:p>
    <w:p w14:paraId="52447EA1"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Chile, Lago Llanquihue</w:t>
      </w:r>
    </w:p>
    <w:p w14:paraId="28BAD635"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Colombia, Ciénaga Grande de Santa Marta</w:t>
      </w:r>
    </w:p>
    <w:p w14:paraId="22B8826D"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lastRenderedPageBreak/>
        <w:t>Costa Rica, Lago Arenal</w:t>
      </w:r>
    </w:p>
    <w:p w14:paraId="1B705AE7"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 xml:space="preserve">Cuba, Embalse </w:t>
      </w:r>
      <w:proofErr w:type="spellStart"/>
      <w:r w:rsidRPr="001D3EC9">
        <w:rPr>
          <w:rFonts w:asciiTheme="minorHAnsi" w:hAnsiTheme="minorHAnsi" w:cstheme="minorHAnsi"/>
          <w:i/>
          <w:iCs/>
        </w:rPr>
        <w:t>Abreus</w:t>
      </w:r>
      <w:proofErr w:type="spellEnd"/>
    </w:p>
    <w:p w14:paraId="405C1873"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 xml:space="preserve">República Dominicana, </w:t>
      </w:r>
    </w:p>
    <w:p w14:paraId="2822C706"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Ecuador, Laguna de Yahuarcocha</w:t>
      </w:r>
    </w:p>
    <w:p w14:paraId="593A0373"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El Salvador, Embalse Cerrón Grande</w:t>
      </w:r>
    </w:p>
    <w:p w14:paraId="21A33D8D" w14:textId="77777777" w:rsidR="001D3EC9" w:rsidRPr="001D3EC9" w:rsidRDefault="001D3EC9" w:rsidP="005D4499">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Guatemala, Lago de Amatitlán</w:t>
      </w:r>
    </w:p>
    <w:p w14:paraId="70EEB637" w14:textId="5C848952" w:rsidR="001D3EC9" w:rsidRPr="00C176B7" w:rsidRDefault="001D3EC9" w:rsidP="00C176B7">
      <w:pPr>
        <w:pStyle w:val="Prrafodelista"/>
        <w:numPr>
          <w:ilvl w:val="0"/>
          <w:numId w:val="24"/>
        </w:numPr>
        <w:spacing w:after="160" w:line="276" w:lineRule="auto"/>
        <w:rPr>
          <w:rFonts w:asciiTheme="minorHAnsi" w:hAnsiTheme="minorHAnsi" w:cstheme="minorHAnsi"/>
          <w:i/>
          <w:iCs/>
        </w:rPr>
      </w:pPr>
      <w:r w:rsidRPr="001D3EC9">
        <w:rPr>
          <w:rFonts w:asciiTheme="minorHAnsi" w:hAnsiTheme="minorHAnsi" w:cstheme="minorHAnsi"/>
          <w:i/>
          <w:iCs/>
        </w:rPr>
        <w:t>Honduras, Embalse Los Laureles</w:t>
      </w:r>
      <w:r w:rsidR="00C176B7">
        <w:rPr>
          <w:rFonts w:asciiTheme="minorHAnsi" w:hAnsiTheme="minorHAnsi" w:cstheme="minorHAnsi"/>
          <w:i/>
          <w:iCs/>
        </w:rPr>
        <w:t xml:space="preserve">, </w:t>
      </w:r>
      <w:r w:rsidRPr="00C176B7">
        <w:rPr>
          <w:rFonts w:asciiTheme="minorHAnsi" w:hAnsiTheme="minorHAnsi" w:cstheme="minorHAnsi"/>
          <w:i/>
          <w:iCs/>
        </w:rPr>
        <w:t>México, Cuenca del Río Yaqui</w:t>
      </w:r>
    </w:p>
    <w:p w14:paraId="10D15884" w14:textId="77777777" w:rsidR="001D3EC9" w:rsidRPr="001D3EC9" w:rsidRDefault="001D3EC9" w:rsidP="005D4499">
      <w:pPr>
        <w:numPr>
          <w:ilvl w:val="0"/>
          <w:numId w:val="1"/>
        </w:numPr>
        <w:tabs>
          <w:tab w:val="num" w:pos="720"/>
        </w:tabs>
        <w:spacing w:line="276" w:lineRule="auto"/>
        <w:ind w:left="720"/>
        <w:jc w:val="both"/>
        <w:rPr>
          <w:rFonts w:asciiTheme="minorHAnsi" w:hAnsiTheme="minorHAnsi" w:cstheme="minorHAnsi"/>
          <w:i/>
          <w:iCs/>
          <w:color w:val="000000"/>
        </w:rPr>
      </w:pPr>
      <w:r w:rsidRPr="001D3EC9">
        <w:rPr>
          <w:rFonts w:asciiTheme="minorHAnsi" w:hAnsiTheme="minorHAnsi" w:cstheme="minorHAnsi"/>
          <w:i/>
          <w:iCs/>
          <w:color w:val="000000"/>
        </w:rPr>
        <w:t>Recursos aportados por el país al proyecto (incluye la estimación detallada según tabla de indicadores financieros en especie).</w:t>
      </w:r>
    </w:p>
    <w:p w14:paraId="2A3601A5" w14:textId="4A3D6F3C" w:rsidR="00D5535E" w:rsidRPr="00CB5AE1" w:rsidRDefault="001D3EC9" w:rsidP="001D3EC9">
      <w:pPr>
        <w:spacing w:line="276" w:lineRule="auto"/>
        <w:ind w:left="720"/>
        <w:jc w:val="both"/>
        <w:rPr>
          <w:rFonts w:asciiTheme="minorHAnsi" w:hAnsiTheme="minorHAnsi" w:cstheme="minorHAnsi"/>
          <w:i/>
          <w:iCs/>
        </w:rPr>
      </w:pPr>
      <w:r w:rsidRPr="004D4CFC">
        <w:rPr>
          <w:color w:val="000000"/>
        </w:rPr>
        <w:br w:type="page"/>
      </w:r>
    </w:p>
    <w:p w14:paraId="4A9A1BEE" w14:textId="77777777" w:rsidR="001D3EC9" w:rsidRPr="001D3EC9" w:rsidRDefault="001D3EC9" w:rsidP="001D3EC9">
      <w:pPr>
        <w:spacing w:line="276" w:lineRule="auto"/>
        <w:jc w:val="both"/>
        <w:rPr>
          <w:rFonts w:asciiTheme="minorHAnsi" w:hAnsiTheme="minorHAnsi" w:cstheme="minorHAnsi"/>
          <w:b/>
          <w:i/>
          <w:iCs/>
        </w:rPr>
      </w:pPr>
      <w:r w:rsidRPr="001D3EC9">
        <w:rPr>
          <w:rFonts w:asciiTheme="minorHAnsi" w:hAnsiTheme="minorHAnsi" w:cstheme="minorHAnsi"/>
          <w:b/>
          <w:i/>
          <w:iCs/>
        </w:rPr>
        <w:lastRenderedPageBreak/>
        <w:t>VALORACIÓN DEL APORTE DEL PROYECTO RLA/7025 AL PROGRAMA ARCAL</w:t>
      </w:r>
    </w:p>
    <w:p w14:paraId="152E6237" w14:textId="77777777" w:rsidR="001D3EC9" w:rsidRPr="001D3EC9" w:rsidRDefault="001D3EC9" w:rsidP="001D3EC9">
      <w:pPr>
        <w:tabs>
          <w:tab w:val="left" w:pos="-720"/>
        </w:tabs>
        <w:suppressAutoHyphens/>
        <w:spacing w:line="276" w:lineRule="auto"/>
        <w:rPr>
          <w:rFonts w:asciiTheme="minorHAnsi" w:hAnsiTheme="minorHAnsi" w:cstheme="minorHAnsi"/>
          <w:b/>
          <w:i/>
          <w:iCs/>
          <w:highlight w:val="green"/>
        </w:rPr>
      </w:pPr>
    </w:p>
    <w:tbl>
      <w:tblPr>
        <w:tblW w:w="9701" w:type="dxa"/>
        <w:tblInd w:w="-45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4A0" w:firstRow="1" w:lastRow="0" w:firstColumn="1" w:lastColumn="0" w:noHBand="0" w:noVBand="1"/>
      </w:tblPr>
      <w:tblGrid>
        <w:gridCol w:w="5915"/>
        <w:gridCol w:w="1952"/>
        <w:gridCol w:w="1834"/>
      </w:tblGrid>
      <w:tr w:rsidR="001D3EC9" w:rsidRPr="001D3EC9" w14:paraId="7DD1B5FD" w14:textId="77777777" w:rsidTr="0037026C">
        <w:trPr>
          <w:trHeight w:val="280"/>
        </w:trPr>
        <w:tc>
          <w:tcPr>
            <w:tcW w:w="5915" w:type="dxa"/>
            <w:tcBorders>
              <w:top w:val="single" w:sz="4" w:space="0" w:color="auto"/>
              <w:left w:val="single" w:sz="4" w:space="0" w:color="auto"/>
              <w:bottom w:val="single" w:sz="4" w:space="0" w:color="auto"/>
              <w:right w:val="single" w:sz="4" w:space="0" w:color="auto"/>
            </w:tcBorders>
            <w:hideMark/>
          </w:tcPr>
          <w:p w14:paraId="2F7A88E9" w14:textId="77777777" w:rsidR="001D3EC9" w:rsidRPr="001D3EC9" w:rsidRDefault="001D3EC9" w:rsidP="001D3EC9">
            <w:pPr>
              <w:tabs>
                <w:tab w:val="left" w:pos="0"/>
                <w:tab w:val="left" w:pos="720"/>
              </w:tabs>
              <w:spacing w:after="120" w:line="276" w:lineRule="auto"/>
              <w:ind w:left="33"/>
              <w:jc w:val="center"/>
              <w:rPr>
                <w:rFonts w:asciiTheme="minorHAnsi" w:hAnsiTheme="minorHAnsi" w:cstheme="minorHAnsi"/>
                <w:i/>
                <w:iCs/>
              </w:rPr>
            </w:pPr>
            <w:r w:rsidRPr="001D3EC9">
              <w:rPr>
                <w:rFonts w:asciiTheme="minorHAnsi" w:hAnsiTheme="minorHAnsi" w:cstheme="minorHAnsi"/>
                <w:i/>
                <w:iCs/>
              </w:rPr>
              <w:t>ITEM</w:t>
            </w:r>
          </w:p>
        </w:tc>
        <w:tc>
          <w:tcPr>
            <w:tcW w:w="1952" w:type="dxa"/>
            <w:tcBorders>
              <w:top w:val="single" w:sz="4" w:space="0" w:color="auto"/>
              <w:left w:val="single" w:sz="4" w:space="0" w:color="auto"/>
              <w:bottom w:val="single" w:sz="4" w:space="0" w:color="auto"/>
              <w:right w:val="single" w:sz="4" w:space="0" w:color="auto"/>
            </w:tcBorders>
            <w:hideMark/>
          </w:tcPr>
          <w:p w14:paraId="0AE31D94" w14:textId="77777777" w:rsidR="001D3EC9" w:rsidRPr="001D3EC9" w:rsidRDefault="001D3EC9" w:rsidP="001D3EC9">
            <w:pPr>
              <w:tabs>
                <w:tab w:val="left" w:pos="0"/>
              </w:tabs>
              <w:spacing w:after="120" w:line="276" w:lineRule="auto"/>
              <w:ind w:left="72"/>
              <w:jc w:val="center"/>
              <w:rPr>
                <w:rFonts w:asciiTheme="minorHAnsi" w:hAnsiTheme="minorHAnsi" w:cstheme="minorHAnsi"/>
                <w:i/>
                <w:iCs/>
              </w:rPr>
            </w:pPr>
            <w:proofErr w:type="gramStart"/>
            <w:r w:rsidRPr="001D3EC9">
              <w:rPr>
                <w:rFonts w:asciiTheme="minorHAnsi" w:hAnsiTheme="minorHAnsi" w:cstheme="minorHAnsi"/>
                <w:i/>
                <w:iCs/>
              </w:rPr>
              <w:t>VALOR  DE</w:t>
            </w:r>
            <w:proofErr w:type="gramEnd"/>
            <w:r w:rsidRPr="001D3EC9">
              <w:rPr>
                <w:rFonts w:asciiTheme="minorHAnsi" w:hAnsiTheme="minorHAnsi" w:cstheme="minorHAnsi"/>
                <w:i/>
                <w:iCs/>
              </w:rPr>
              <w:t xml:space="preserve"> REFERENCIA</w:t>
            </w:r>
          </w:p>
        </w:tc>
        <w:tc>
          <w:tcPr>
            <w:tcW w:w="1834" w:type="dxa"/>
            <w:tcBorders>
              <w:top w:val="single" w:sz="4" w:space="0" w:color="auto"/>
              <w:left w:val="single" w:sz="4" w:space="0" w:color="auto"/>
              <w:bottom w:val="single" w:sz="4" w:space="0" w:color="auto"/>
              <w:right w:val="single" w:sz="4" w:space="0" w:color="auto"/>
            </w:tcBorders>
          </w:tcPr>
          <w:p w14:paraId="45F25C74" w14:textId="77777777" w:rsidR="001D3EC9" w:rsidRPr="001D3EC9" w:rsidRDefault="001D3EC9" w:rsidP="001D3EC9">
            <w:pPr>
              <w:tabs>
                <w:tab w:val="left" w:pos="0"/>
              </w:tabs>
              <w:spacing w:after="120" w:line="276" w:lineRule="auto"/>
              <w:ind w:left="72"/>
              <w:jc w:val="center"/>
              <w:rPr>
                <w:rFonts w:asciiTheme="minorHAnsi" w:hAnsiTheme="minorHAnsi" w:cstheme="minorHAnsi"/>
                <w:i/>
                <w:iCs/>
              </w:rPr>
            </w:pPr>
            <w:r w:rsidRPr="001D3EC9">
              <w:rPr>
                <w:rFonts w:asciiTheme="minorHAnsi" w:hAnsiTheme="minorHAnsi" w:cstheme="minorHAnsi"/>
                <w:i/>
                <w:iCs/>
              </w:rPr>
              <w:t>CANTIDAD en Euros</w:t>
            </w:r>
          </w:p>
        </w:tc>
      </w:tr>
      <w:tr w:rsidR="001D3EC9" w:rsidRPr="001D3EC9" w14:paraId="7DBB0B60" w14:textId="77777777" w:rsidTr="0037026C">
        <w:trPr>
          <w:trHeight w:val="611"/>
        </w:trPr>
        <w:tc>
          <w:tcPr>
            <w:tcW w:w="5915" w:type="dxa"/>
            <w:tcBorders>
              <w:top w:val="single" w:sz="4" w:space="0" w:color="auto"/>
              <w:left w:val="single" w:sz="4" w:space="0" w:color="auto"/>
              <w:bottom w:val="single" w:sz="4" w:space="0" w:color="auto"/>
              <w:right w:val="single" w:sz="4" w:space="0" w:color="auto"/>
            </w:tcBorders>
            <w:hideMark/>
          </w:tcPr>
          <w:p w14:paraId="713FA1AB" w14:textId="77777777" w:rsidR="001D3EC9" w:rsidRPr="001D3EC9" w:rsidRDefault="001D3EC9" w:rsidP="005D4499">
            <w:pPr>
              <w:numPr>
                <w:ilvl w:val="0"/>
                <w:numId w:val="6"/>
              </w:numPr>
              <w:autoSpaceDN w:val="0"/>
              <w:spacing w:line="276" w:lineRule="auto"/>
              <w:ind w:left="279" w:hanging="270"/>
              <w:rPr>
                <w:rFonts w:asciiTheme="minorHAnsi" w:hAnsiTheme="minorHAnsi" w:cstheme="minorHAnsi"/>
                <w:i/>
                <w:iCs/>
              </w:rPr>
            </w:pPr>
            <w:r w:rsidRPr="001D3EC9">
              <w:rPr>
                <w:rFonts w:asciiTheme="minorHAnsi" w:hAnsiTheme="minorHAnsi" w:cstheme="minorHAnsi"/>
                <w:i/>
                <w:iCs/>
              </w:rPr>
              <w:t xml:space="preserve">Expertos/Conferencistas enviados al exterior por el Organismo (OIEA) </w:t>
            </w:r>
          </w:p>
        </w:tc>
        <w:tc>
          <w:tcPr>
            <w:tcW w:w="1952" w:type="dxa"/>
            <w:tcBorders>
              <w:top w:val="single" w:sz="4" w:space="0" w:color="auto"/>
              <w:left w:val="single" w:sz="4" w:space="0" w:color="auto"/>
              <w:bottom w:val="single" w:sz="4" w:space="0" w:color="auto"/>
              <w:right w:val="single" w:sz="4" w:space="0" w:color="auto"/>
            </w:tcBorders>
            <w:hideMark/>
          </w:tcPr>
          <w:p w14:paraId="312A1994"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EUR 300 por persona por día (se incluye días de viaje)</w:t>
            </w:r>
          </w:p>
        </w:tc>
        <w:tc>
          <w:tcPr>
            <w:tcW w:w="1834" w:type="dxa"/>
            <w:tcBorders>
              <w:top w:val="single" w:sz="4" w:space="0" w:color="auto"/>
              <w:left w:val="single" w:sz="4" w:space="0" w:color="auto"/>
              <w:bottom w:val="single" w:sz="4" w:space="0" w:color="auto"/>
              <w:right w:val="single" w:sz="4" w:space="0" w:color="auto"/>
            </w:tcBorders>
          </w:tcPr>
          <w:p w14:paraId="3724115E"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3D817A6D"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0BB065FA" w14:textId="77777777" w:rsidR="001D3EC9" w:rsidRPr="001D3EC9" w:rsidRDefault="001D3EC9" w:rsidP="005D4499">
            <w:pPr>
              <w:numPr>
                <w:ilvl w:val="0"/>
                <w:numId w:val="6"/>
              </w:numPr>
              <w:tabs>
                <w:tab w:val="left" w:pos="-142"/>
              </w:tabs>
              <w:autoSpaceDN w:val="0"/>
              <w:spacing w:line="276" w:lineRule="auto"/>
              <w:ind w:left="279" w:hanging="270"/>
              <w:rPr>
                <w:rFonts w:asciiTheme="minorHAnsi" w:hAnsiTheme="minorHAnsi" w:cstheme="minorHAnsi"/>
                <w:i/>
                <w:iCs/>
              </w:rPr>
            </w:pPr>
            <w:r w:rsidRPr="001D3EC9">
              <w:rPr>
                <w:rFonts w:asciiTheme="minorHAnsi" w:hAnsiTheme="minorHAnsi" w:cstheme="minorHAnsi"/>
                <w:i/>
                <w:iCs/>
              </w:rPr>
              <w:t>Gastos locales por sede de evento regional en el país (Grupo de Trabajo/Cursos de Capacitación/Talleres/Seminarios)</w:t>
            </w:r>
          </w:p>
        </w:tc>
        <w:tc>
          <w:tcPr>
            <w:tcW w:w="1952" w:type="dxa"/>
            <w:tcBorders>
              <w:top w:val="single" w:sz="4" w:space="0" w:color="auto"/>
              <w:left w:val="single" w:sz="4" w:space="0" w:color="auto"/>
              <w:bottom w:val="single" w:sz="4" w:space="0" w:color="auto"/>
              <w:right w:val="single" w:sz="4" w:space="0" w:color="auto"/>
            </w:tcBorders>
            <w:hideMark/>
          </w:tcPr>
          <w:p w14:paraId="0944E44B"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EUR 5.000 por semana</w:t>
            </w:r>
          </w:p>
        </w:tc>
        <w:tc>
          <w:tcPr>
            <w:tcW w:w="1834" w:type="dxa"/>
            <w:tcBorders>
              <w:top w:val="single" w:sz="4" w:space="0" w:color="auto"/>
              <w:left w:val="single" w:sz="4" w:space="0" w:color="auto"/>
              <w:bottom w:val="single" w:sz="4" w:space="0" w:color="auto"/>
              <w:right w:val="single" w:sz="4" w:space="0" w:color="auto"/>
            </w:tcBorders>
          </w:tcPr>
          <w:p w14:paraId="32F6B4C3"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35F04534"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2B427C6B" w14:textId="77777777" w:rsidR="001D3EC9" w:rsidRPr="001D3EC9" w:rsidRDefault="001D3EC9" w:rsidP="005D4499">
            <w:pPr>
              <w:numPr>
                <w:ilvl w:val="0"/>
                <w:numId w:val="6"/>
              </w:numPr>
              <w:autoSpaceDN w:val="0"/>
              <w:spacing w:line="276" w:lineRule="auto"/>
              <w:ind w:left="279" w:hanging="270"/>
              <w:rPr>
                <w:rFonts w:asciiTheme="minorHAnsi" w:hAnsiTheme="minorHAnsi" w:cstheme="minorHAnsi"/>
                <w:i/>
                <w:iCs/>
              </w:rPr>
            </w:pPr>
            <w:r w:rsidRPr="001D3EC9">
              <w:rPr>
                <w:rFonts w:asciiTheme="minorHAnsi" w:hAnsiTheme="minorHAnsi" w:cstheme="minorHAnsi"/>
                <w:i/>
                <w:iCs/>
              </w:rPr>
              <w:t>Gastos locales en eventos nacionales, que se encuentren en el Plan de Actividades</w:t>
            </w:r>
          </w:p>
        </w:tc>
        <w:tc>
          <w:tcPr>
            <w:tcW w:w="1952" w:type="dxa"/>
            <w:tcBorders>
              <w:top w:val="single" w:sz="4" w:space="0" w:color="auto"/>
              <w:left w:val="single" w:sz="4" w:space="0" w:color="auto"/>
              <w:bottom w:val="single" w:sz="4" w:space="0" w:color="auto"/>
              <w:right w:val="single" w:sz="4" w:space="0" w:color="auto"/>
            </w:tcBorders>
            <w:hideMark/>
          </w:tcPr>
          <w:p w14:paraId="30ABE007"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EUR 3.000 por semana</w:t>
            </w:r>
          </w:p>
        </w:tc>
        <w:tc>
          <w:tcPr>
            <w:tcW w:w="1834" w:type="dxa"/>
            <w:tcBorders>
              <w:top w:val="single" w:sz="4" w:space="0" w:color="auto"/>
              <w:left w:val="single" w:sz="4" w:space="0" w:color="auto"/>
              <w:bottom w:val="single" w:sz="4" w:space="0" w:color="auto"/>
              <w:right w:val="single" w:sz="4" w:space="0" w:color="auto"/>
            </w:tcBorders>
          </w:tcPr>
          <w:p w14:paraId="4CBE2723"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6F3C19BE" w14:textId="77777777" w:rsidTr="0037026C">
        <w:trPr>
          <w:trHeight w:val="602"/>
        </w:trPr>
        <w:tc>
          <w:tcPr>
            <w:tcW w:w="5915" w:type="dxa"/>
            <w:tcBorders>
              <w:top w:val="single" w:sz="4" w:space="0" w:color="auto"/>
              <w:left w:val="single" w:sz="4" w:space="0" w:color="auto"/>
              <w:bottom w:val="single" w:sz="4" w:space="0" w:color="auto"/>
              <w:right w:val="single" w:sz="4" w:space="0" w:color="auto"/>
            </w:tcBorders>
            <w:hideMark/>
          </w:tcPr>
          <w:p w14:paraId="5D9BAD69" w14:textId="77777777" w:rsidR="001D3EC9" w:rsidRPr="001D3EC9" w:rsidRDefault="001D3EC9" w:rsidP="005D4499">
            <w:pPr>
              <w:numPr>
                <w:ilvl w:val="0"/>
                <w:numId w:val="6"/>
              </w:numPr>
              <w:autoSpaceDN w:val="0"/>
              <w:spacing w:line="276" w:lineRule="auto"/>
              <w:ind w:left="279" w:hanging="270"/>
              <w:rPr>
                <w:rFonts w:asciiTheme="minorHAnsi" w:hAnsiTheme="minorHAnsi" w:cstheme="minorHAnsi"/>
                <w:i/>
                <w:iCs/>
              </w:rPr>
            </w:pPr>
            <w:r w:rsidRPr="001D3EC9">
              <w:rPr>
                <w:rFonts w:asciiTheme="minorHAnsi" w:hAnsiTheme="minorHAnsi" w:cstheme="minorHAnsi"/>
                <w:i/>
                <w:iCs/>
              </w:rPr>
              <w:t>Becario cuyos gastos locales son asumidos por el país</w:t>
            </w:r>
          </w:p>
        </w:tc>
        <w:tc>
          <w:tcPr>
            <w:tcW w:w="1952" w:type="dxa"/>
            <w:tcBorders>
              <w:top w:val="single" w:sz="4" w:space="0" w:color="auto"/>
              <w:left w:val="single" w:sz="4" w:space="0" w:color="auto"/>
              <w:bottom w:val="single" w:sz="4" w:space="0" w:color="auto"/>
              <w:right w:val="single" w:sz="4" w:space="0" w:color="auto"/>
            </w:tcBorders>
            <w:hideMark/>
          </w:tcPr>
          <w:p w14:paraId="385886F6"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EUR 3.500 por mes por becario</w:t>
            </w:r>
          </w:p>
        </w:tc>
        <w:tc>
          <w:tcPr>
            <w:tcW w:w="1834" w:type="dxa"/>
            <w:tcBorders>
              <w:top w:val="single" w:sz="4" w:space="0" w:color="auto"/>
              <w:left w:val="single" w:sz="4" w:space="0" w:color="auto"/>
              <w:bottom w:val="single" w:sz="4" w:space="0" w:color="auto"/>
              <w:right w:val="single" w:sz="4" w:space="0" w:color="auto"/>
            </w:tcBorders>
          </w:tcPr>
          <w:p w14:paraId="373E61D6"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5F527D3B" w14:textId="77777777" w:rsidTr="0037026C">
        <w:trPr>
          <w:trHeight w:val="253"/>
        </w:trPr>
        <w:tc>
          <w:tcPr>
            <w:tcW w:w="5915" w:type="dxa"/>
            <w:tcBorders>
              <w:top w:val="single" w:sz="4" w:space="0" w:color="auto"/>
              <w:left w:val="single" w:sz="4" w:space="0" w:color="auto"/>
              <w:bottom w:val="single" w:sz="4" w:space="0" w:color="auto"/>
              <w:right w:val="single" w:sz="4" w:space="0" w:color="auto"/>
            </w:tcBorders>
            <w:hideMark/>
          </w:tcPr>
          <w:p w14:paraId="6FB48768" w14:textId="77777777" w:rsidR="001D3EC9" w:rsidRPr="001D3EC9" w:rsidRDefault="001D3EC9" w:rsidP="005D4499">
            <w:pPr>
              <w:numPr>
                <w:ilvl w:val="0"/>
                <w:numId w:val="6"/>
              </w:numPr>
              <w:autoSpaceDN w:val="0"/>
              <w:spacing w:line="276" w:lineRule="auto"/>
              <w:ind w:left="279" w:hanging="270"/>
              <w:rPr>
                <w:rFonts w:asciiTheme="minorHAnsi" w:hAnsiTheme="minorHAnsi" w:cstheme="minorHAnsi"/>
                <w:i/>
                <w:iCs/>
              </w:rPr>
            </w:pPr>
            <w:r w:rsidRPr="001D3EC9">
              <w:rPr>
                <w:rFonts w:asciiTheme="minorHAnsi" w:hAnsiTheme="minorHAnsi" w:cstheme="minorHAnsi"/>
                <w:i/>
                <w:iCs/>
              </w:rPr>
              <w:t>Publicaciones</w:t>
            </w:r>
          </w:p>
          <w:p w14:paraId="7BBB8482" w14:textId="77777777" w:rsidR="001D3EC9" w:rsidRPr="001D3EC9" w:rsidRDefault="001D3EC9" w:rsidP="001D3EC9">
            <w:pPr>
              <w:autoSpaceDN w:val="0"/>
              <w:spacing w:line="276" w:lineRule="auto"/>
              <w:ind w:left="9"/>
              <w:rPr>
                <w:rFonts w:asciiTheme="minorHAnsi" w:hAnsiTheme="minorHAnsi" w:cstheme="minorHAnsi"/>
                <w:i/>
                <w:iCs/>
              </w:rPr>
            </w:pPr>
          </w:p>
        </w:tc>
        <w:tc>
          <w:tcPr>
            <w:tcW w:w="1952" w:type="dxa"/>
            <w:tcBorders>
              <w:top w:val="single" w:sz="4" w:space="0" w:color="auto"/>
              <w:left w:val="single" w:sz="4" w:space="0" w:color="auto"/>
              <w:bottom w:val="single" w:sz="4" w:space="0" w:color="auto"/>
              <w:right w:val="single" w:sz="4" w:space="0" w:color="auto"/>
            </w:tcBorders>
            <w:hideMark/>
          </w:tcPr>
          <w:p w14:paraId="63D76670"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 xml:space="preserve">Hasta EUR 3.000 </w:t>
            </w:r>
          </w:p>
        </w:tc>
        <w:tc>
          <w:tcPr>
            <w:tcW w:w="1834" w:type="dxa"/>
            <w:tcBorders>
              <w:top w:val="single" w:sz="4" w:space="0" w:color="auto"/>
              <w:left w:val="single" w:sz="4" w:space="0" w:color="auto"/>
              <w:bottom w:val="single" w:sz="4" w:space="0" w:color="auto"/>
              <w:right w:val="single" w:sz="4" w:space="0" w:color="auto"/>
            </w:tcBorders>
          </w:tcPr>
          <w:p w14:paraId="5981B03A"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19387A5D" w14:textId="77777777" w:rsidTr="0037026C">
        <w:trPr>
          <w:trHeight w:val="273"/>
        </w:trPr>
        <w:tc>
          <w:tcPr>
            <w:tcW w:w="5915" w:type="dxa"/>
            <w:tcBorders>
              <w:top w:val="single" w:sz="4" w:space="0" w:color="auto"/>
              <w:left w:val="single" w:sz="4" w:space="0" w:color="auto"/>
              <w:bottom w:val="single" w:sz="4" w:space="0" w:color="auto"/>
              <w:right w:val="single" w:sz="4" w:space="0" w:color="auto"/>
            </w:tcBorders>
            <w:hideMark/>
          </w:tcPr>
          <w:p w14:paraId="7A9B2A4E" w14:textId="77777777" w:rsidR="001D3EC9" w:rsidRPr="001D3EC9" w:rsidRDefault="001D3EC9" w:rsidP="005D4499">
            <w:pPr>
              <w:numPr>
                <w:ilvl w:val="0"/>
                <w:numId w:val="6"/>
              </w:numPr>
              <w:autoSpaceDN w:val="0"/>
              <w:spacing w:line="276" w:lineRule="auto"/>
              <w:ind w:left="279" w:hanging="270"/>
              <w:rPr>
                <w:rFonts w:asciiTheme="minorHAnsi" w:hAnsiTheme="minorHAnsi" w:cstheme="minorHAnsi"/>
                <w:i/>
                <w:iCs/>
              </w:rPr>
            </w:pPr>
            <w:r w:rsidRPr="001D3EC9">
              <w:rPr>
                <w:rFonts w:asciiTheme="minorHAnsi" w:hAnsiTheme="minorHAnsi" w:cstheme="minorHAnsi"/>
                <w:i/>
                <w:iCs/>
              </w:rPr>
              <w:t>Creación y/o actualización de Base de Datos</w:t>
            </w:r>
          </w:p>
        </w:tc>
        <w:tc>
          <w:tcPr>
            <w:tcW w:w="1952" w:type="dxa"/>
            <w:tcBorders>
              <w:top w:val="single" w:sz="4" w:space="0" w:color="auto"/>
              <w:left w:val="single" w:sz="4" w:space="0" w:color="auto"/>
              <w:bottom w:val="single" w:sz="4" w:space="0" w:color="auto"/>
              <w:right w:val="single" w:sz="4" w:space="0" w:color="auto"/>
            </w:tcBorders>
            <w:hideMark/>
          </w:tcPr>
          <w:p w14:paraId="2DB2E56D"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43186070"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5DDF7CC4"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26BAF4D0" w14:textId="77777777" w:rsidR="001D3EC9" w:rsidRPr="001D3EC9" w:rsidRDefault="001D3EC9" w:rsidP="005D4499">
            <w:pPr>
              <w:numPr>
                <w:ilvl w:val="0"/>
                <w:numId w:val="6"/>
              </w:numPr>
              <w:autoSpaceDN w:val="0"/>
              <w:spacing w:line="276" w:lineRule="auto"/>
              <w:ind w:left="279" w:hanging="270"/>
              <w:rPr>
                <w:rFonts w:asciiTheme="minorHAnsi" w:hAnsiTheme="minorHAnsi" w:cstheme="minorHAnsi"/>
                <w:i/>
                <w:iCs/>
              </w:rPr>
            </w:pPr>
            <w:r w:rsidRPr="001D3EC9">
              <w:rPr>
                <w:rFonts w:asciiTheme="minorHAnsi" w:hAnsiTheme="minorHAnsi" w:cstheme="minorHAnsi"/>
                <w:i/>
                <w:iCs/>
              </w:rPr>
              <w:t xml:space="preserve">Envío de reactivos, fuentes radioactivas, </w:t>
            </w:r>
            <w:proofErr w:type="gramStart"/>
            <w:r w:rsidRPr="001D3EC9">
              <w:rPr>
                <w:rFonts w:asciiTheme="minorHAnsi" w:hAnsiTheme="minorHAnsi" w:cstheme="minorHAnsi"/>
                <w:i/>
                <w:iCs/>
              </w:rPr>
              <w:t>radioisótopos,</w:t>
            </w:r>
            <w:r w:rsidRPr="001D3EC9" w:rsidDel="003821F2">
              <w:rPr>
                <w:rFonts w:asciiTheme="minorHAnsi" w:hAnsiTheme="minorHAnsi" w:cstheme="minorHAnsi"/>
                <w:i/>
                <w:iCs/>
              </w:rPr>
              <w:t xml:space="preserve"> </w:t>
            </w:r>
            <w:r w:rsidRPr="001D3EC9">
              <w:rPr>
                <w:rFonts w:asciiTheme="minorHAnsi" w:hAnsiTheme="minorHAnsi" w:cstheme="minorHAnsi"/>
                <w:i/>
                <w:iCs/>
              </w:rPr>
              <w:t xml:space="preserve"> otros</w:t>
            </w:r>
            <w:proofErr w:type="gramEnd"/>
            <w:r w:rsidRPr="001D3EC9">
              <w:rPr>
                <w:rFonts w:asciiTheme="minorHAnsi" w:hAnsiTheme="minorHAnsi" w:cstheme="minorHAnsi"/>
                <w:i/>
                <w:iCs/>
              </w:rPr>
              <w:t xml:space="preserve"> materiales</w:t>
            </w:r>
          </w:p>
        </w:tc>
        <w:tc>
          <w:tcPr>
            <w:tcW w:w="1952" w:type="dxa"/>
            <w:tcBorders>
              <w:top w:val="single" w:sz="4" w:space="0" w:color="auto"/>
              <w:left w:val="single" w:sz="4" w:space="0" w:color="auto"/>
              <w:bottom w:val="single" w:sz="4" w:space="0" w:color="auto"/>
              <w:right w:val="single" w:sz="4" w:space="0" w:color="auto"/>
            </w:tcBorders>
            <w:hideMark/>
          </w:tcPr>
          <w:p w14:paraId="6D4E9DC9"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7C081A22"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5D051302" w14:textId="77777777" w:rsidTr="0037026C">
        <w:tc>
          <w:tcPr>
            <w:tcW w:w="5915" w:type="dxa"/>
            <w:tcBorders>
              <w:top w:val="single" w:sz="4" w:space="0" w:color="auto"/>
              <w:left w:val="single" w:sz="4" w:space="0" w:color="auto"/>
              <w:bottom w:val="single" w:sz="4" w:space="0" w:color="auto"/>
              <w:right w:val="single" w:sz="4" w:space="0" w:color="auto"/>
            </w:tcBorders>
            <w:hideMark/>
          </w:tcPr>
          <w:p w14:paraId="61C25320" w14:textId="77777777" w:rsidR="001D3EC9" w:rsidRPr="001D3EC9" w:rsidRDefault="001D3EC9" w:rsidP="005D4499">
            <w:pPr>
              <w:pStyle w:val="Prrafodelista"/>
              <w:numPr>
                <w:ilvl w:val="0"/>
                <w:numId w:val="6"/>
              </w:numPr>
              <w:autoSpaceDN w:val="0"/>
              <w:spacing w:line="276" w:lineRule="auto"/>
              <w:ind w:left="317" w:hanging="284"/>
              <w:rPr>
                <w:rFonts w:asciiTheme="minorHAnsi" w:hAnsiTheme="minorHAnsi" w:cstheme="minorHAnsi"/>
                <w:i/>
                <w:iCs/>
              </w:rPr>
            </w:pPr>
            <w:r w:rsidRPr="001D3EC9">
              <w:rPr>
                <w:rFonts w:asciiTheme="minorHAnsi" w:hAnsiTheme="minorHAnsi" w:cstheme="minorHAnsi"/>
                <w:i/>
                <w:iCs/>
              </w:rPr>
              <w:t>Realización de servicios (p.ej. irradiación de materiales)</w:t>
            </w:r>
          </w:p>
        </w:tc>
        <w:tc>
          <w:tcPr>
            <w:tcW w:w="1952" w:type="dxa"/>
            <w:tcBorders>
              <w:top w:val="single" w:sz="4" w:space="0" w:color="auto"/>
              <w:left w:val="single" w:sz="4" w:space="0" w:color="auto"/>
              <w:bottom w:val="single" w:sz="4" w:space="0" w:color="auto"/>
              <w:right w:val="single" w:sz="4" w:space="0" w:color="auto"/>
            </w:tcBorders>
            <w:hideMark/>
          </w:tcPr>
          <w:p w14:paraId="76FBF05A"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Hasta EUR 5.000</w:t>
            </w:r>
          </w:p>
        </w:tc>
        <w:tc>
          <w:tcPr>
            <w:tcW w:w="1834" w:type="dxa"/>
            <w:tcBorders>
              <w:top w:val="single" w:sz="4" w:space="0" w:color="auto"/>
              <w:left w:val="single" w:sz="4" w:space="0" w:color="auto"/>
              <w:bottom w:val="single" w:sz="4" w:space="0" w:color="auto"/>
              <w:right w:val="single" w:sz="4" w:space="0" w:color="auto"/>
            </w:tcBorders>
          </w:tcPr>
          <w:p w14:paraId="3A40A4F5" w14:textId="77777777" w:rsidR="001D3EC9" w:rsidRPr="001D3EC9" w:rsidRDefault="001D3EC9" w:rsidP="001D3EC9">
            <w:pPr>
              <w:tabs>
                <w:tab w:val="left" w:pos="0"/>
              </w:tabs>
              <w:spacing w:after="120" w:line="276" w:lineRule="auto"/>
              <w:ind w:left="72"/>
              <w:rPr>
                <w:rFonts w:asciiTheme="minorHAnsi" w:hAnsiTheme="minorHAnsi" w:cstheme="minorHAnsi"/>
                <w:i/>
                <w:iCs/>
              </w:rPr>
            </w:pPr>
          </w:p>
        </w:tc>
      </w:tr>
      <w:tr w:rsidR="001D3EC9" w:rsidRPr="001D3EC9" w14:paraId="55EB7D3D" w14:textId="77777777" w:rsidTr="0037026C">
        <w:trPr>
          <w:trHeight w:val="557"/>
        </w:trPr>
        <w:tc>
          <w:tcPr>
            <w:tcW w:w="5915" w:type="dxa"/>
            <w:tcBorders>
              <w:top w:val="single" w:sz="4" w:space="0" w:color="auto"/>
              <w:left w:val="single" w:sz="4" w:space="0" w:color="auto"/>
              <w:bottom w:val="single" w:sz="4" w:space="0" w:color="auto"/>
              <w:right w:val="single" w:sz="4" w:space="0" w:color="auto"/>
            </w:tcBorders>
          </w:tcPr>
          <w:p w14:paraId="26B722EC" w14:textId="77777777" w:rsidR="001D3EC9" w:rsidRPr="001D3EC9" w:rsidRDefault="001D3EC9" w:rsidP="005D4499">
            <w:pPr>
              <w:numPr>
                <w:ilvl w:val="0"/>
                <w:numId w:val="6"/>
              </w:numPr>
              <w:spacing w:after="120" w:line="276" w:lineRule="auto"/>
              <w:ind w:left="279" w:hanging="270"/>
              <w:contextualSpacing/>
              <w:rPr>
                <w:rFonts w:asciiTheme="minorHAnsi" w:hAnsiTheme="minorHAnsi" w:cstheme="minorHAnsi"/>
                <w:i/>
                <w:iCs/>
              </w:rPr>
            </w:pPr>
            <w:r w:rsidRPr="001D3EC9">
              <w:rPr>
                <w:rFonts w:asciiTheme="minorHAnsi" w:hAnsiTheme="minorHAnsi" w:cstheme="minorHAnsi"/>
                <w:i/>
                <w:iCs/>
              </w:rPr>
              <w:t>Tiempo trabajado como DTM</w:t>
            </w:r>
          </w:p>
          <w:p w14:paraId="5AC3807D" w14:textId="77777777" w:rsidR="001D3EC9" w:rsidRPr="001D3EC9" w:rsidRDefault="001D3EC9" w:rsidP="001D3EC9">
            <w:pPr>
              <w:spacing w:after="120" w:line="276" w:lineRule="auto"/>
              <w:ind w:left="279"/>
              <w:contextualSpacing/>
              <w:rPr>
                <w:rFonts w:asciiTheme="minorHAnsi" w:hAnsiTheme="minorHAnsi" w:cstheme="minorHAnsi"/>
                <w:i/>
                <w:iCs/>
              </w:rPr>
            </w:pPr>
            <w:r w:rsidRPr="001D3EC9">
              <w:rPr>
                <w:rFonts w:asciiTheme="minorHAnsi" w:hAnsiTheme="minorHAnsi" w:cstheme="minorHAnsi"/>
                <w:i/>
                <w:iCs/>
              </w:rPr>
              <w:t>(</w:t>
            </w:r>
            <w:r w:rsidRPr="001D3EC9">
              <w:rPr>
                <w:rFonts w:asciiTheme="minorHAnsi" w:hAnsiTheme="minorHAnsi" w:cstheme="minorHAnsi"/>
                <w:i/>
                <w:iCs/>
                <w:color w:val="FF0000"/>
              </w:rPr>
              <w:t>en base a 1 especialista 2h/semana</w:t>
            </w:r>
            <w:r w:rsidRPr="001D3EC9">
              <w:rPr>
                <w:rFonts w:asciiTheme="minorHAnsi" w:hAnsiTheme="minorHAnsi" w:cstheme="minorHAnsi"/>
                <w:i/>
                <w:iCs/>
              </w:rPr>
              <w:t>)</w:t>
            </w:r>
          </w:p>
        </w:tc>
        <w:tc>
          <w:tcPr>
            <w:tcW w:w="1952" w:type="dxa"/>
            <w:tcBorders>
              <w:top w:val="single" w:sz="4" w:space="0" w:color="auto"/>
              <w:left w:val="single" w:sz="4" w:space="0" w:color="auto"/>
              <w:bottom w:val="single" w:sz="4" w:space="0" w:color="auto"/>
              <w:right w:val="single" w:sz="4" w:space="0" w:color="auto"/>
            </w:tcBorders>
          </w:tcPr>
          <w:p w14:paraId="19252390"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Máximo EUR 700 por mes</w:t>
            </w:r>
          </w:p>
        </w:tc>
        <w:tc>
          <w:tcPr>
            <w:tcW w:w="1834" w:type="dxa"/>
            <w:tcBorders>
              <w:top w:val="single" w:sz="4" w:space="0" w:color="auto"/>
              <w:left w:val="single" w:sz="4" w:space="0" w:color="auto"/>
              <w:bottom w:val="single" w:sz="4" w:space="0" w:color="auto"/>
              <w:right w:val="single" w:sz="4" w:space="0" w:color="auto"/>
            </w:tcBorders>
          </w:tcPr>
          <w:p w14:paraId="40D21139"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200</w:t>
            </w:r>
          </w:p>
        </w:tc>
      </w:tr>
      <w:tr w:rsidR="001D3EC9" w:rsidRPr="001D3EC9" w14:paraId="20717900" w14:textId="77777777" w:rsidTr="0037026C">
        <w:trPr>
          <w:trHeight w:val="557"/>
        </w:trPr>
        <w:tc>
          <w:tcPr>
            <w:tcW w:w="5915" w:type="dxa"/>
            <w:tcBorders>
              <w:top w:val="single" w:sz="4" w:space="0" w:color="auto"/>
              <w:left w:val="single" w:sz="4" w:space="0" w:color="auto"/>
              <w:bottom w:val="single" w:sz="4" w:space="0" w:color="auto"/>
              <w:right w:val="single" w:sz="4" w:space="0" w:color="auto"/>
            </w:tcBorders>
            <w:hideMark/>
          </w:tcPr>
          <w:p w14:paraId="46307C94" w14:textId="77777777" w:rsidR="001D3EC9" w:rsidRPr="001D3EC9" w:rsidRDefault="001D3EC9" w:rsidP="005D4499">
            <w:pPr>
              <w:pStyle w:val="Prrafodelista"/>
              <w:numPr>
                <w:ilvl w:val="0"/>
                <w:numId w:val="6"/>
              </w:numPr>
              <w:tabs>
                <w:tab w:val="left" w:pos="317"/>
                <w:tab w:val="left" w:pos="459"/>
              </w:tabs>
              <w:spacing w:after="120" w:line="276" w:lineRule="auto"/>
              <w:ind w:left="317" w:hanging="284"/>
              <w:rPr>
                <w:rFonts w:asciiTheme="minorHAnsi" w:hAnsiTheme="minorHAnsi" w:cstheme="minorHAnsi"/>
                <w:i/>
                <w:iCs/>
              </w:rPr>
            </w:pPr>
            <w:r w:rsidRPr="001D3EC9">
              <w:rPr>
                <w:rFonts w:asciiTheme="minorHAnsi" w:hAnsiTheme="minorHAnsi" w:cstheme="minorHAnsi"/>
                <w:i/>
                <w:iCs/>
              </w:rPr>
              <w:t xml:space="preserve">Tiempo trabajado como Coordinador de Proyecto </w:t>
            </w:r>
          </w:p>
        </w:tc>
        <w:tc>
          <w:tcPr>
            <w:tcW w:w="1952" w:type="dxa"/>
            <w:tcBorders>
              <w:top w:val="single" w:sz="4" w:space="0" w:color="auto"/>
              <w:left w:val="single" w:sz="4" w:space="0" w:color="auto"/>
              <w:bottom w:val="single" w:sz="4" w:space="0" w:color="auto"/>
              <w:right w:val="single" w:sz="4" w:space="0" w:color="auto"/>
            </w:tcBorders>
            <w:hideMark/>
          </w:tcPr>
          <w:p w14:paraId="4D28176D" w14:textId="77777777" w:rsidR="001D3EC9" w:rsidRPr="001D3EC9" w:rsidRDefault="001D3EC9" w:rsidP="001D3EC9">
            <w:pPr>
              <w:tabs>
                <w:tab w:val="left" w:pos="0"/>
              </w:tabs>
              <w:spacing w:after="120" w:line="276" w:lineRule="auto"/>
              <w:ind w:left="72"/>
              <w:rPr>
                <w:rFonts w:asciiTheme="minorHAnsi" w:hAnsiTheme="minorHAnsi" w:cstheme="minorHAnsi"/>
                <w:i/>
                <w:iCs/>
              </w:rPr>
            </w:pPr>
            <w:r w:rsidRPr="001D3EC9">
              <w:rPr>
                <w:rFonts w:asciiTheme="minorHAnsi" w:hAnsiTheme="minorHAnsi" w:cstheme="minorHAnsi"/>
                <w:i/>
                <w:iCs/>
              </w:rPr>
              <w:t xml:space="preserve">Máximo EUR 500 por mes </w:t>
            </w:r>
          </w:p>
        </w:tc>
        <w:tc>
          <w:tcPr>
            <w:tcW w:w="1834" w:type="dxa"/>
            <w:tcBorders>
              <w:top w:val="single" w:sz="4" w:space="0" w:color="auto"/>
              <w:left w:val="single" w:sz="4" w:space="0" w:color="auto"/>
              <w:bottom w:val="single" w:sz="4" w:space="0" w:color="auto"/>
              <w:right w:val="single" w:sz="4" w:space="0" w:color="auto"/>
            </w:tcBorders>
          </w:tcPr>
          <w:p w14:paraId="16178C63" w14:textId="77777777" w:rsidR="001D3EC9" w:rsidRPr="001D3EC9" w:rsidRDefault="001D3EC9" w:rsidP="001D3EC9">
            <w:pPr>
              <w:tabs>
                <w:tab w:val="left" w:pos="0"/>
              </w:tabs>
              <w:spacing w:after="120" w:line="276" w:lineRule="auto"/>
              <w:rPr>
                <w:rFonts w:asciiTheme="minorHAnsi" w:hAnsiTheme="minorHAnsi" w:cstheme="minorHAnsi"/>
                <w:i/>
                <w:iCs/>
              </w:rPr>
            </w:pPr>
            <w:r w:rsidRPr="001D3EC9">
              <w:rPr>
                <w:rFonts w:asciiTheme="minorHAnsi" w:hAnsiTheme="minorHAnsi" w:cstheme="minorHAnsi"/>
                <w:i/>
                <w:iCs/>
              </w:rPr>
              <w:t>100</w:t>
            </w:r>
          </w:p>
        </w:tc>
      </w:tr>
      <w:tr w:rsidR="001D3EC9" w:rsidRPr="001D3EC9" w14:paraId="7D542A42" w14:textId="77777777" w:rsidTr="0037026C">
        <w:trPr>
          <w:trHeight w:val="791"/>
        </w:trPr>
        <w:tc>
          <w:tcPr>
            <w:tcW w:w="5915" w:type="dxa"/>
            <w:tcBorders>
              <w:top w:val="single" w:sz="4" w:space="0" w:color="auto"/>
              <w:left w:val="single" w:sz="4" w:space="0" w:color="auto"/>
              <w:bottom w:val="single" w:sz="4" w:space="0" w:color="auto"/>
              <w:right w:val="single" w:sz="4" w:space="0" w:color="auto"/>
            </w:tcBorders>
            <w:hideMark/>
          </w:tcPr>
          <w:p w14:paraId="3C3BAFF8" w14:textId="77777777" w:rsidR="001D3EC9" w:rsidRPr="001D3EC9" w:rsidRDefault="001D3EC9" w:rsidP="005D4499">
            <w:pPr>
              <w:pStyle w:val="Prrafodelista"/>
              <w:numPr>
                <w:ilvl w:val="0"/>
                <w:numId w:val="6"/>
              </w:numPr>
              <w:tabs>
                <w:tab w:val="left" w:pos="459"/>
              </w:tabs>
              <w:spacing w:after="120" w:line="276" w:lineRule="auto"/>
              <w:ind w:left="317" w:hanging="284"/>
              <w:rPr>
                <w:rFonts w:asciiTheme="minorHAnsi" w:hAnsiTheme="minorHAnsi" w:cstheme="minorHAnsi"/>
                <w:i/>
                <w:iCs/>
              </w:rPr>
            </w:pPr>
            <w:r w:rsidRPr="001D3EC9">
              <w:rPr>
                <w:rFonts w:asciiTheme="minorHAnsi" w:hAnsiTheme="minorHAnsi" w:cstheme="minorHAnsi"/>
                <w:i/>
                <w:iCs/>
              </w:rPr>
              <w:t>Tiempo trabajado como Especialistas locales que colaboran con el proyecto (máximo 3 especialistas por proyecto) (</w:t>
            </w:r>
            <w:r w:rsidRPr="001D3EC9">
              <w:rPr>
                <w:rFonts w:asciiTheme="minorHAnsi" w:hAnsiTheme="minorHAnsi" w:cstheme="minorHAnsi"/>
                <w:i/>
                <w:iCs/>
                <w:color w:val="FF0000"/>
              </w:rPr>
              <w:t>en base a 3 especialistas LABTOX-UES y MARN</w:t>
            </w:r>
            <w:r w:rsidRPr="001D3EC9">
              <w:rPr>
                <w:rFonts w:asciiTheme="minorHAnsi" w:hAnsiTheme="minorHAnsi" w:cstheme="minorHAnsi"/>
                <w:i/>
                <w:iCs/>
              </w:rPr>
              <w:t>)</w:t>
            </w:r>
          </w:p>
        </w:tc>
        <w:tc>
          <w:tcPr>
            <w:tcW w:w="1952" w:type="dxa"/>
            <w:tcBorders>
              <w:top w:val="single" w:sz="4" w:space="0" w:color="auto"/>
              <w:left w:val="single" w:sz="4" w:space="0" w:color="auto"/>
              <w:bottom w:val="single" w:sz="4" w:space="0" w:color="auto"/>
              <w:right w:val="single" w:sz="4" w:space="0" w:color="auto"/>
            </w:tcBorders>
            <w:hideMark/>
          </w:tcPr>
          <w:p w14:paraId="58DA950F" w14:textId="77777777" w:rsidR="001D3EC9" w:rsidRPr="001D3EC9" w:rsidRDefault="001D3EC9" w:rsidP="001D3EC9">
            <w:pPr>
              <w:spacing w:after="120" w:line="276" w:lineRule="auto"/>
              <w:ind w:left="72"/>
              <w:rPr>
                <w:rFonts w:asciiTheme="minorHAnsi" w:hAnsiTheme="minorHAnsi" w:cstheme="minorHAnsi"/>
                <w:i/>
                <w:iCs/>
              </w:rPr>
            </w:pPr>
            <w:r w:rsidRPr="001D3EC9">
              <w:rPr>
                <w:rFonts w:asciiTheme="minorHAnsi" w:hAnsiTheme="minorHAnsi" w:cstheme="minorHAnsi"/>
                <w:i/>
                <w:iCs/>
              </w:rPr>
              <w:t>Máximo EUR 300 por mes por especialista</w:t>
            </w:r>
          </w:p>
        </w:tc>
        <w:tc>
          <w:tcPr>
            <w:tcW w:w="1834" w:type="dxa"/>
            <w:tcBorders>
              <w:top w:val="single" w:sz="4" w:space="0" w:color="auto"/>
              <w:left w:val="single" w:sz="4" w:space="0" w:color="auto"/>
              <w:bottom w:val="single" w:sz="4" w:space="0" w:color="auto"/>
              <w:right w:val="single" w:sz="4" w:space="0" w:color="auto"/>
            </w:tcBorders>
          </w:tcPr>
          <w:p w14:paraId="549543BA" w14:textId="77777777" w:rsidR="001D3EC9" w:rsidRPr="001D3EC9" w:rsidRDefault="001D3EC9" w:rsidP="001D3EC9">
            <w:pPr>
              <w:spacing w:after="120" w:line="276" w:lineRule="auto"/>
              <w:ind w:left="72"/>
              <w:rPr>
                <w:rFonts w:asciiTheme="minorHAnsi" w:hAnsiTheme="minorHAnsi" w:cstheme="minorHAnsi"/>
                <w:i/>
                <w:iCs/>
              </w:rPr>
            </w:pPr>
            <w:r w:rsidRPr="001D3EC9">
              <w:rPr>
                <w:rFonts w:asciiTheme="minorHAnsi" w:hAnsiTheme="minorHAnsi" w:cstheme="minorHAnsi"/>
                <w:i/>
                <w:iCs/>
              </w:rPr>
              <w:t>200</w:t>
            </w:r>
          </w:p>
        </w:tc>
      </w:tr>
      <w:tr w:rsidR="001D3EC9" w:rsidRPr="001D3EC9" w14:paraId="08EC3A66" w14:textId="77777777" w:rsidTr="0037026C">
        <w:trPr>
          <w:trHeight w:val="1268"/>
        </w:trPr>
        <w:tc>
          <w:tcPr>
            <w:tcW w:w="5915" w:type="dxa"/>
            <w:tcBorders>
              <w:top w:val="single" w:sz="4" w:space="0" w:color="auto"/>
              <w:left w:val="single" w:sz="4" w:space="0" w:color="auto"/>
              <w:bottom w:val="single" w:sz="4" w:space="0" w:color="auto"/>
              <w:right w:val="single" w:sz="4" w:space="0" w:color="auto"/>
            </w:tcBorders>
            <w:hideMark/>
          </w:tcPr>
          <w:p w14:paraId="20E61134" w14:textId="77777777" w:rsidR="001D3EC9" w:rsidRPr="001D3EC9" w:rsidRDefault="001D3EC9" w:rsidP="005D4499">
            <w:pPr>
              <w:pStyle w:val="Prrafodelista"/>
              <w:numPr>
                <w:ilvl w:val="0"/>
                <w:numId w:val="6"/>
              </w:numPr>
              <w:tabs>
                <w:tab w:val="left" w:pos="459"/>
              </w:tabs>
              <w:spacing w:after="120" w:line="276" w:lineRule="auto"/>
              <w:ind w:left="317" w:hanging="284"/>
              <w:rPr>
                <w:rFonts w:asciiTheme="minorHAnsi" w:hAnsiTheme="minorHAnsi" w:cstheme="minorHAnsi"/>
                <w:i/>
                <w:iCs/>
                <w:lang w:eastAsia="en-US"/>
              </w:rPr>
            </w:pPr>
            <w:r w:rsidRPr="001D3EC9">
              <w:rPr>
                <w:rFonts w:asciiTheme="minorHAnsi" w:hAnsiTheme="minorHAnsi" w:cstheme="minorHAnsi"/>
                <w:i/>
                <w:iCs/>
              </w:rPr>
              <w:t xml:space="preserve">Aportes en la ejecución de cada Proyecto comprendiendo los siguientes puntos: </w:t>
            </w:r>
          </w:p>
          <w:p w14:paraId="352EA8AC" w14:textId="77777777" w:rsidR="001D3EC9" w:rsidRPr="001D3EC9" w:rsidRDefault="001D3EC9" w:rsidP="005D4499">
            <w:pPr>
              <w:widowControl w:val="0"/>
              <w:numPr>
                <w:ilvl w:val="1"/>
                <w:numId w:val="6"/>
              </w:numPr>
              <w:tabs>
                <w:tab w:val="left" w:pos="-284"/>
                <w:tab w:val="left" w:pos="459"/>
              </w:tabs>
              <w:suppressAutoHyphens/>
              <w:autoSpaceDN w:val="0"/>
              <w:spacing w:line="276" w:lineRule="auto"/>
              <w:ind w:left="317" w:hanging="284"/>
              <w:jc w:val="both"/>
              <w:rPr>
                <w:rFonts w:asciiTheme="minorHAnsi" w:hAnsiTheme="minorHAnsi" w:cstheme="minorHAnsi"/>
                <w:i/>
                <w:iCs/>
              </w:rPr>
            </w:pPr>
            <w:proofErr w:type="gramStart"/>
            <w:r w:rsidRPr="001D3EC9">
              <w:rPr>
                <w:rFonts w:asciiTheme="minorHAnsi" w:hAnsiTheme="minorHAnsi" w:cstheme="minorHAnsi"/>
                <w:i/>
                <w:iCs/>
              </w:rPr>
              <w:t>Viáticos interno</w:t>
            </w:r>
            <w:proofErr w:type="gramEnd"/>
            <w:r w:rsidRPr="001D3EC9">
              <w:rPr>
                <w:rFonts w:asciiTheme="minorHAnsi" w:hAnsiTheme="minorHAnsi" w:cstheme="minorHAnsi"/>
                <w:i/>
                <w:iCs/>
              </w:rPr>
              <w:t>/externo</w:t>
            </w:r>
          </w:p>
          <w:p w14:paraId="5A098B7A" w14:textId="77777777" w:rsidR="001D3EC9" w:rsidRPr="001D3EC9" w:rsidRDefault="001D3EC9" w:rsidP="005D4499">
            <w:pPr>
              <w:widowControl w:val="0"/>
              <w:numPr>
                <w:ilvl w:val="1"/>
                <w:numId w:val="6"/>
              </w:numPr>
              <w:tabs>
                <w:tab w:val="left" w:pos="-284"/>
                <w:tab w:val="left" w:pos="459"/>
              </w:tabs>
              <w:suppressAutoHyphens/>
              <w:autoSpaceDN w:val="0"/>
              <w:spacing w:line="276" w:lineRule="auto"/>
              <w:ind w:left="317" w:hanging="284"/>
              <w:jc w:val="both"/>
              <w:rPr>
                <w:rFonts w:asciiTheme="minorHAnsi" w:hAnsiTheme="minorHAnsi" w:cstheme="minorHAnsi"/>
                <w:i/>
                <w:iCs/>
              </w:rPr>
            </w:pPr>
            <w:r w:rsidRPr="001D3EC9">
              <w:rPr>
                <w:rFonts w:asciiTheme="minorHAnsi" w:hAnsiTheme="minorHAnsi" w:cstheme="minorHAnsi"/>
                <w:i/>
                <w:iCs/>
              </w:rPr>
              <w:t>Transporte interno/externo (</w:t>
            </w:r>
            <w:r w:rsidRPr="001D3EC9">
              <w:rPr>
                <w:rFonts w:asciiTheme="minorHAnsi" w:hAnsiTheme="minorHAnsi" w:cstheme="minorHAnsi"/>
                <w:i/>
                <w:iCs/>
                <w:color w:val="FF0000"/>
              </w:rPr>
              <w:t>combustible para viajes de campo</w:t>
            </w:r>
            <w:r w:rsidRPr="001D3EC9">
              <w:rPr>
                <w:rFonts w:asciiTheme="minorHAnsi" w:hAnsiTheme="minorHAnsi" w:cstheme="minorHAnsi"/>
                <w:i/>
                <w:iCs/>
              </w:rPr>
              <w:t>)</w:t>
            </w:r>
          </w:p>
        </w:tc>
        <w:tc>
          <w:tcPr>
            <w:tcW w:w="1952" w:type="dxa"/>
            <w:tcBorders>
              <w:top w:val="single" w:sz="4" w:space="0" w:color="auto"/>
              <w:left w:val="single" w:sz="4" w:space="0" w:color="auto"/>
              <w:bottom w:val="single" w:sz="4" w:space="0" w:color="auto"/>
              <w:right w:val="single" w:sz="4" w:space="0" w:color="auto"/>
            </w:tcBorders>
          </w:tcPr>
          <w:p w14:paraId="3B389B9E" w14:textId="77777777" w:rsidR="001D3EC9" w:rsidRPr="001D3EC9" w:rsidRDefault="001D3EC9" w:rsidP="001D3EC9">
            <w:pPr>
              <w:spacing w:after="120" w:line="276" w:lineRule="auto"/>
              <w:rPr>
                <w:rFonts w:asciiTheme="minorHAnsi" w:hAnsiTheme="minorHAnsi" w:cstheme="minorHAnsi"/>
                <w:i/>
                <w:iCs/>
              </w:rPr>
            </w:pPr>
            <w:r w:rsidRPr="001D3EC9">
              <w:rPr>
                <w:rFonts w:asciiTheme="minorHAnsi" w:hAnsiTheme="minorHAnsi" w:cstheme="minorHAnsi"/>
                <w:i/>
                <w:iCs/>
              </w:rPr>
              <w:t>Máximo EUR 7.500/proyecto</w:t>
            </w:r>
          </w:p>
          <w:p w14:paraId="05B6BD24" w14:textId="77777777" w:rsidR="001D3EC9" w:rsidRPr="001D3EC9" w:rsidRDefault="001D3EC9" w:rsidP="001D3EC9">
            <w:pPr>
              <w:spacing w:after="120" w:line="276" w:lineRule="auto"/>
              <w:rPr>
                <w:rFonts w:asciiTheme="minorHAnsi" w:hAnsiTheme="minorHAnsi" w:cstheme="minorHAnsi"/>
                <w:i/>
                <w:iCs/>
              </w:rPr>
            </w:pPr>
          </w:p>
        </w:tc>
        <w:tc>
          <w:tcPr>
            <w:tcW w:w="1834" w:type="dxa"/>
            <w:tcBorders>
              <w:top w:val="single" w:sz="4" w:space="0" w:color="auto"/>
              <w:left w:val="single" w:sz="4" w:space="0" w:color="auto"/>
              <w:bottom w:val="single" w:sz="4" w:space="0" w:color="auto"/>
              <w:right w:val="single" w:sz="4" w:space="0" w:color="auto"/>
            </w:tcBorders>
          </w:tcPr>
          <w:p w14:paraId="4E82BF28" w14:textId="77777777" w:rsidR="001D3EC9" w:rsidRPr="001D3EC9" w:rsidRDefault="001D3EC9" w:rsidP="001D3EC9">
            <w:pPr>
              <w:spacing w:after="120" w:line="276" w:lineRule="auto"/>
              <w:rPr>
                <w:rFonts w:asciiTheme="minorHAnsi" w:hAnsiTheme="minorHAnsi" w:cstheme="minorHAnsi"/>
                <w:i/>
                <w:iCs/>
              </w:rPr>
            </w:pPr>
            <w:r w:rsidRPr="001D3EC9">
              <w:rPr>
                <w:rFonts w:asciiTheme="minorHAnsi" w:hAnsiTheme="minorHAnsi" w:cstheme="minorHAnsi"/>
                <w:i/>
                <w:iCs/>
              </w:rPr>
              <w:t>b.500</w:t>
            </w:r>
          </w:p>
        </w:tc>
      </w:tr>
      <w:tr w:rsidR="001D3EC9" w:rsidRPr="001D3EC9" w14:paraId="22491076" w14:textId="77777777" w:rsidTr="0037026C">
        <w:trPr>
          <w:trHeight w:val="530"/>
        </w:trPr>
        <w:tc>
          <w:tcPr>
            <w:tcW w:w="5915" w:type="dxa"/>
            <w:tcBorders>
              <w:top w:val="single" w:sz="4" w:space="0" w:color="auto"/>
              <w:left w:val="single" w:sz="4" w:space="0" w:color="auto"/>
              <w:bottom w:val="single" w:sz="4" w:space="0" w:color="auto"/>
              <w:right w:val="single" w:sz="4" w:space="0" w:color="auto"/>
            </w:tcBorders>
          </w:tcPr>
          <w:p w14:paraId="69891EDD" w14:textId="77777777" w:rsidR="001D3EC9" w:rsidRPr="001D3EC9" w:rsidRDefault="001D3EC9" w:rsidP="005D4499">
            <w:pPr>
              <w:pStyle w:val="Prrafodelista"/>
              <w:numPr>
                <w:ilvl w:val="0"/>
                <w:numId w:val="6"/>
              </w:numPr>
              <w:tabs>
                <w:tab w:val="left" w:pos="1095"/>
              </w:tabs>
              <w:spacing w:after="120" w:line="276" w:lineRule="auto"/>
              <w:ind w:left="459" w:hanging="426"/>
              <w:rPr>
                <w:rFonts w:asciiTheme="minorHAnsi" w:hAnsiTheme="minorHAnsi" w:cstheme="minorHAnsi"/>
                <w:i/>
                <w:iCs/>
              </w:rPr>
            </w:pPr>
            <w:r w:rsidRPr="001D3EC9">
              <w:rPr>
                <w:rFonts w:asciiTheme="minorHAnsi" w:hAnsiTheme="minorHAnsi" w:cstheme="minorHAnsi"/>
                <w:i/>
                <w:iCs/>
              </w:rPr>
              <w:lastRenderedPageBreak/>
              <w:t>Gastos del país para el proyecto (infraestructura, equipo, etc.). (</w:t>
            </w:r>
            <w:r w:rsidRPr="001D3EC9">
              <w:rPr>
                <w:rFonts w:asciiTheme="minorHAnsi" w:hAnsiTheme="minorHAnsi" w:cstheme="minorHAnsi"/>
                <w:i/>
                <w:iCs/>
                <w:color w:val="FF0000"/>
              </w:rPr>
              <w:t>Vehículo todoterreno</w:t>
            </w:r>
            <w:r w:rsidRPr="001D3EC9">
              <w:rPr>
                <w:rFonts w:asciiTheme="minorHAnsi" w:hAnsiTheme="minorHAnsi" w:cstheme="minorHAnsi"/>
                <w:i/>
                <w:iCs/>
              </w:rPr>
              <w:t>)</w:t>
            </w:r>
          </w:p>
        </w:tc>
        <w:tc>
          <w:tcPr>
            <w:tcW w:w="1952" w:type="dxa"/>
            <w:tcBorders>
              <w:top w:val="single" w:sz="4" w:space="0" w:color="auto"/>
              <w:left w:val="single" w:sz="4" w:space="0" w:color="auto"/>
              <w:bottom w:val="single" w:sz="4" w:space="0" w:color="auto"/>
              <w:right w:val="single" w:sz="4" w:space="0" w:color="auto"/>
            </w:tcBorders>
          </w:tcPr>
          <w:p w14:paraId="4C71ECE2" w14:textId="77777777" w:rsidR="001D3EC9" w:rsidRPr="001D3EC9" w:rsidRDefault="001D3EC9" w:rsidP="001D3EC9">
            <w:pPr>
              <w:spacing w:after="120" w:line="276" w:lineRule="auto"/>
              <w:rPr>
                <w:rFonts w:asciiTheme="minorHAnsi" w:hAnsiTheme="minorHAnsi" w:cstheme="minorHAnsi"/>
                <w:i/>
                <w:iCs/>
              </w:rPr>
            </w:pPr>
            <w:r w:rsidRPr="001D3EC9">
              <w:rPr>
                <w:rFonts w:asciiTheme="minorHAnsi" w:hAnsiTheme="minorHAnsi" w:cstheme="minorHAnsi"/>
                <w:i/>
                <w:iCs/>
              </w:rPr>
              <w:t>Máximo EUR 10.000</w:t>
            </w:r>
          </w:p>
        </w:tc>
        <w:tc>
          <w:tcPr>
            <w:tcW w:w="1834" w:type="dxa"/>
            <w:tcBorders>
              <w:top w:val="single" w:sz="4" w:space="0" w:color="auto"/>
              <w:left w:val="single" w:sz="4" w:space="0" w:color="auto"/>
              <w:bottom w:val="single" w:sz="4" w:space="0" w:color="auto"/>
              <w:right w:val="single" w:sz="4" w:space="0" w:color="auto"/>
            </w:tcBorders>
          </w:tcPr>
          <w:p w14:paraId="499989D2" w14:textId="77777777" w:rsidR="001D3EC9" w:rsidRPr="001D3EC9" w:rsidRDefault="001D3EC9" w:rsidP="001D3EC9">
            <w:pPr>
              <w:spacing w:after="120" w:line="276" w:lineRule="auto"/>
              <w:rPr>
                <w:rFonts w:asciiTheme="minorHAnsi" w:hAnsiTheme="minorHAnsi" w:cstheme="minorHAnsi"/>
                <w:i/>
                <w:iCs/>
              </w:rPr>
            </w:pPr>
            <w:r w:rsidRPr="001D3EC9">
              <w:rPr>
                <w:rFonts w:asciiTheme="minorHAnsi" w:hAnsiTheme="minorHAnsi" w:cstheme="minorHAnsi"/>
                <w:i/>
                <w:iCs/>
              </w:rPr>
              <w:t>500</w:t>
            </w:r>
          </w:p>
        </w:tc>
      </w:tr>
      <w:tr w:rsidR="001D3EC9" w:rsidRPr="001D3EC9" w14:paraId="12579534" w14:textId="77777777" w:rsidTr="0037026C">
        <w:trPr>
          <w:trHeight w:val="557"/>
        </w:trPr>
        <w:tc>
          <w:tcPr>
            <w:tcW w:w="7867" w:type="dxa"/>
            <w:gridSpan w:val="2"/>
            <w:tcBorders>
              <w:top w:val="single" w:sz="4" w:space="0" w:color="auto"/>
              <w:left w:val="single" w:sz="4" w:space="0" w:color="auto"/>
              <w:bottom w:val="single" w:sz="4" w:space="0" w:color="auto"/>
              <w:right w:val="single" w:sz="4" w:space="0" w:color="auto"/>
            </w:tcBorders>
            <w:hideMark/>
          </w:tcPr>
          <w:p w14:paraId="68094A2B" w14:textId="77777777" w:rsidR="001D3EC9" w:rsidRPr="001D3EC9" w:rsidRDefault="001D3EC9" w:rsidP="001D3EC9">
            <w:pPr>
              <w:tabs>
                <w:tab w:val="left" w:pos="0"/>
              </w:tabs>
              <w:spacing w:after="120" w:line="276" w:lineRule="auto"/>
              <w:ind w:left="72"/>
              <w:jc w:val="right"/>
              <w:rPr>
                <w:rFonts w:asciiTheme="minorHAnsi" w:hAnsiTheme="minorHAnsi" w:cstheme="minorHAnsi"/>
                <w:b/>
                <w:i/>
                <w:iCs/>
                <w:highlight w:val="green"/>
              </w:rPr>
            </w:pPr>
            <w:r w:rsidRPr="001D3EC9">
              <w:rPr>
                <w:rFonts w:asciiTheme="minorHAnsi" w:hAnsiTheme="minorHAnsi" w:cstheme="minorHAnsi"/>
                <w:b/>
                <w:i/>
                <w:iCs/>
              </w:rPr>
              <w:t>TOTAL</w:t>
            </w:r>
          </w:p>
        </w:tc>
        <w:tc>
          <w:tcPr>
            <w:tcW w:w="1834" w:type="dxa"/>
            <w:tcBorders>
              <w:top w:val="single" w:sz="4" w:space="0" w:color="auto"/>
              <w:left w:val="single" w:sz="4" w:space="0" w:color="auto"/>
              <w:bottom w:val="single" w:sz="4" w:space="0" w:color="auto"/>
              <w:right w:val="single" w:sz="4" w:space="0" w:color="auto"/>
            </w:tcBorders>
          </w:tcPr>
          <w:p w14:paraId="476F4284" w14:textId="77777777" w:rsidR="001D3EC9" w:rsidRPr="001D3EC9" w:rsidRDefault="001D3EC9" w:rsidP="001D3EC9">
            <w:pPr>
              <w:tabs>
                <w:tab w:val="left" w:pos="0"/>
              </w:tabs>
              <w:spacing w:after="120" w:line="276" w:lineRule="auto"/>
              <w:ind w:left="72"/>
              <w:jc w:val="center"/>
              <w:rPr>
                <w:rFonts w:asciiTheme="minorHAnsi" w:hAnsiTheme="minorHAnsi" w:cstheme="minorHAnsi"/>
                <w:b/>
                <w:i/>
                <w:iCs/>
                <w:highlight w:val="green"/>
              </w:rPr>
            </w:pPr>
            <w:r w:rsidRPr="001D3EC9">
              <w:rPr>
                <w:rFonts w:asciiTheme="minorHAnsi" w:hAnsiTheme="minorHAnsi" w:cstheme="minorHAnsi"/>
                <w:b/>
                <w:i/>
                <w:iCs/>
              </w:rPr>
              <w:t>1500.00</w:t>
            </w:r>
          </w:p>
        </w:tc>
      </w:tr>
    </w:tbl>
    <w:p w14:paraId="450397CC" w14:textId="77777777" w:rsidR="001D3EC9" w:rsidRPr="001D3EC9" w:rsidRDefault="001D3EC9" w:rsidP="001D3EC9">
      <w:pPr>
        <w:tabs>
          <w:tab w:val="left" w:pos="-180"/>
        </w:tabs>
        <w:spacing w:after="120" w:line="276" w:lineRule="auto"/>
        <w:ind w:left="-180"/>
        <w:rPr>
          <w:rFonts w:asciiTheme="minorHAnsi" w:hAnsiTheme="minorHAnsi" w:cstheme="minorHAnsi"/>
          <w:b/>
          <w:i/>
          <w:iCs/>
          <w:lang w:eastAsia="en-US"/>
        </w:rPr>
      </w:pPr>
    </w:p>
    <w:p w14:paraId="4DCF99F1" w14:textId="30517FA7" w:rsidR="00D5535E" w:rsidRPr="00CB5AE1" w:rsidRDefault="00D5535E" w:rsidP="001D3EC9">
      <w:pPr>
        <w:spacing w:line="276" w:lineRule="auto"/>
        <w:ind w:left="360"/>
        <w:jc w:val="both"/>
        <w:rPr>
          <w:rFonts w:asciiTheme="minorHAnsi" w:hAnsiTheme="minorHAnsi" w:cstheme="minorHAnsi"/>
          <w:i/>
          <w:iCs/>
        </w:rPr>
      </w:pPr>
    </w:p>
    <w:p w14:paraId="2831AFCE" w14:textId="3CBAA7B7" w:rsidR="001D3EC9" w:rsidRPr="001D3EC9" w:rsidRDefault="001D3EC9" w:rsidP="005D4499">
      <w:pPr>
        <w:pStyle w:val="Prrafodelista"/>
        <w:numPr>
          <w:ilvl w:val="0"/>
          <w:numId w:val="11"/>
        </w:numPr>
        <w:jc w:val="both"/>
        <w:rPr>
          <w:rFonts w:asciiTheme="minorHAnsi" w:hAnsiTheme="minorHAnsi" w:cstheme="minorHAnsi"/>
          <w:b/>
          <w:i/>
          <w:iCs/>
          <w:color w:val="000000"/>
        </w:rPr>
      </w:pPr>
      <w:r w:rsidRPr="001D3EC9">
        <w:rPr>
          <w:rFonts w:asciiTheme="minorHAnsi" w:hAnsiTheme="minorHAnsi" w:cstheme="minorHAnsi"/>
          <w:b/>
          <w:i/>
          <w:iCs/>
          <w:color w:val="000000"/>
        </w:rPr>
        <w:t>IMPACTO DE LAS ACTIVIDADES DE PROYECTO EN EL PAÍS</w:t>
      </w:r>
      <w:r w:rsidRPr="001D3EC9">
        <w:rPr>
          <w:rFonts w:asciiTheme="minorHAnsi" w:hAnsiTheme="minorHAnsi" w:cstheme="minorHAnsi"/>
          <w:b/>
          <w:i/>
          <w:iCs/>
          <w:color w:val="000000"/>
        </w:rPr>
        <w:br/>
      </w:r>
    </w:p>
    <w:p w14:paraId="15324A54" w14:textId="2B189F79" w:rsidR="001D3EC9" w:rsidRPr="001D3EC9" w:rsidRDefault="00152634" w:rsidP="001D3EC9">
      <w:pPr>
        <w:tabs>
          <w:tab w:val="num" w:pos="0"/>
        </w:tabs>
        <w:spacing w:after="120"/>
        <w:rPr>
          <w:rFonts w:asciiTheme="minorHAnsi" w:hAnsiTheme="minorHAnsi" w:cstheme="minorHAnsi"/>
          <w:i/>
          <w:iCs/>
          <w:color w:val="000000"/>
        </w:rPr>
      </w:pPr>
      <w:r w:rsidRPr="001D3EC9">
        <w:rPr>
          <w:rFonts w:asciiTheme="minorHAnsi" w:hAnsiTheme="minorHAnsi" w:cstheme="minorHAnsi"/>
          <w:i/>
          <w:iCs/>
          <w:color w:val="000000"/>
        </w:rPr>
        <w:t>He de destacar</w:t>
      </w:r>
      <w:r w:rsidR="001D3EC9" w:rsidRPr="001D3EC9">
        <w:rPr>
          <w:rFonts w:asciiTheme="minorHAnsi" w:hAnsiTheme="minorHAnsi" w:cstheme="minorHAnsi"/>
          <w:i/>
          <w:iCs/>
          <w:color w:val="000000"/>
        </w:rPr>
        <w:t xml:space="preserve"> </w:t>
      </w:r>
      <w:r>
        <w:rPr>
          <w:rFonts w:asciiTheme="minorHAnsi" w:hAnsiTheme="minorHAnsi" w:cstheme="minorHAnsi"/>
          <w:i/>
          <w:iCs/>
          <w:color w:val="000000"/>
        </w:rPr>
        <w:t xml:space="preserve">que </w:t>
      </w:r>
      <w:r w:rsidR="001D3EC9" w:rsidRPr="001D3EC9">
        <w:rPr>
          <w:rFonts w:asciiTheme="minorHAnsi" w:hAnsiTheme="minorHAnsi" w:cstheme="minorHAnsi"/>
          <w:i/>
          <w:iCs/>
          <w:color w:val="000000"/>
        </w:rPr>
        <w:t>los aportes reales de las actividades del proyecto, en la medida que sea posible de manera cuantitativa y cualitativa.</w:t>
      </w:r>
    </w:p>
    <w:p w14:paraId="455A3FD9"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El Salvador enfrenta inseguridad hídrica debido a la contaminación de los cuerpos de agua amenazando la disponibilidad de los servicios y bienes que estos brindan. Planes de manejo de humedales elaborados por el MARN reconocen que la eutrofización es un problema importante en estos cuerpos de agua y se deben realizar acciones de remediación y restauración para mejorar su calidad, se cuenta con el Plan Nacional para el Mejoramiento de los Humedales de El Salvador. El problema de la contaminación de los recursos hídricos está contemplado en la Estrategia “Menos Contaminación Más Agua” del Programa de Gobierno, teniendo como objetivo revertir la contaminación ambiental y avanzar en la reducción de residuos y la gestión sustentable. Se dispone de poca información sobre la dinámica de las concentraciones de nutrientes y la biomasa de microalgas toxicas, se desconocen los niveles de cianotoxinas a los que la población está expuesta.</w:t>
      </w:r>
    </w:p>
    <w:p w14:paraId="32503EAD" w14:textId="77777777" w:rsidR="001D3EC9" w:rsidRPr="001D3EC9" w:rsidRDefault="001D3EC9" w:rsidP="001D3EC9">
      <w:pPr>
        <w:tabs>
          <w:tab w:val="num" w:pos="0"/>
        </w:tabs>
        <w:spacing w:after="120"/>
        <w:jc w:val="both"/>
        <w:rPr>
          <w:rFonts w:asciiTheme="minorHAnsi" w:hAnsiTheme="minorHAnsi" w:cstheme="minorHAnsi"/>
          <w:b/>
          <w:i/>
          <w:iCs/>
          <w:color w:val="000000"/>
        </w:rPr>
      </w:pPr>
      <w:r w:rsidRPr="001D3EC9">
        <w:rPr>
          <w:rFonts w:asciiTheme="minorHAnsi" w:hAnsiTheme="minorHAnsi" w:cstheme="minorHAnsi"/>
          <w:b/>
          <w:i/>
          <w:iCs/>
          <w:color w:val="000000"/>
        </w:rPr>
        <w:t>Ubicación-Subcuenta-Cuenca</w:t>
      </w:r>
    </w:p>
    <w:p w14:paraId="4B813A54"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 xml:space="preserve">El sitio propuesto para el estudio es el Embalse Cerrón Grande, seleccionado por su importancia nacional, está influenciado por importantes ciudades, es el cuerpo de agua más grande del país que proporciona bienes y servicios ambientales a 90 000 habitantes de 3 departamentos y 14 municipios, posee producción de acuícola, generación de energía hidroeléctrica, abastecimiento de agua y turismo. Experimenta degradación como la contaminación y eutrofización de sus aguas, la proliferación de microalgas toxicas, la contaminación por descargas de aguas negras y agroquímicos, la disminución de los recursos pesqueros, la sedimentación por la erosión de la cuenca y la presencia de especies invasoras. </w:t>
      </w:r>
    </w:p>
    <w:p w14:paraId="37A78D4C"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Equipo de trabajo del proyecto:</w:t>
      </w:r>
    </w:p>
    <w:p w14:paraId="31E45BDA"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MARN, tres técnicos. Gerente de Hidrología, Dirección del Observatorio de Amenazas y Recursos Naturales, Ministerio de Medio Ambiente y Recursos Naturales MARN.</w:t>
      </w:r>
    </w:p>
    <w:p w14:paraId="20A4795D"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LABTOX-UES, cinco técnicos. El Rector de la Universidad es la máxima autoridad ejecutiva para coordinar y establecer convenios de cooperación con instituciones del Estado.</w:t>
      </w:r>
    </w:p>
    <w:p w14:paraId="60D09CFB"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Capacidades de análisis fisicoquímicos</w:t>
      </w:r>
    </w:p>
    <w:p w14:paraId="3E232BDD"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Temperatura, salinidad, pH, conductividad, TDS, transparencia. Fósforo total método US-EPA 365.3, Nitrógeno total método US-EPA 352.1, clorofila</w:t>
      </w:r>
      <w:proofErr w:type="gramStart"/>
      <w:r w:rsidRPr="001D3EC9">
        <w:rPr>
          <w:rFonts w:asciiTheme="minorHAnsi" w:hAnsiTheme="minorHAnsi" w:cstheme="minorHAnsi"/>
          <w:i/>
          <w:iCs/>
          <w:color w:val="000000"/>
        </w:rPr>
        <w:t>-“</w:t>
      </w:r>
      <w:proofErr w:type="gramEnd"/>
      <w:r w:rsidRPr="001D3EC9">
        <w:rPr>
          <w:rFonts w:asciiTheme="minorHAnsi" w:hAnsiTheme="minorHAnsi" w:cstheme="minorHAnsi"/>
          <w:i/>
          <w:iCs/>
          <w:color w:val="000000"/>
        </w:rPr>
        <w:t>a” método US-EPA 446.</w:t>
      </w:r>
    </w:p>
    <w:p w14:paraId="66569F97"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Capacidades para identificación de especies de cianobacterias.</w:t>
      </w:r>
    </w:p>
    <w:p w14:paraId="243549AF"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lastRenderedPageBreak/>
        <w:t xml:space="preserve">El laboratorio de toxinas LABTOX-UES monitorea Microalgas y Cianobacterias: por métodos </w:t>
      </w:r>
      <w:proofErr w:type="spellStart"/>
      <w:r w:rsidRPr="001D3EC9">
        <w:rPr>
          <w:rFonts w:asciiTheme="minorHAnsi" w:hAnsiTheme="minorHAnsi" w:cstheme="minorHAnsi"/>
          <w:i/>
          <w:iCs/>
          <w:color w:val="000000"/>
        </w:rPr>
        <w:t>Sedgewick</w:t>
      </w:r>
      <w:proofErr w:type="spellEnd"/>
      <w:r w:rsidRPr="001D3EC9">
        <w:rPr>
          <w:rFonts w:asciiTheme="minorHAnsi" w:hAnsiTheme="minorHAnsi" w:cstheme="minorHAnsi"/>
          <w:i/>
          <w:iCs/>
          <w:color w:val="000000"/>
        </w:rPr>
        <w:t xml:space="preserve">-Rafter y </w:t>
      </w:r>
      <w:proofErr w:type="spellStart"/>
      <w:r w:rsidRPr="001D3EC9">
        <w:rPr>
          <w:rFonts w:asciiTheme="minorHAnsi" w:hAnsiTheme="minorHAnsi" w:cstheme="minorHAnsi"/>
          <w:i/>
          <w:iCs/>
          <w:color w:val="000000"/>
        </w:rPr>
        <w:t>Utermöhl</w:t>
      </w:r>
      <w:proofErr w:type="spellEnd"/>
      <w:r w:rsidRPr="001D3EC9">
        <w:rPr>
          <w:rFonts w:asciiTheme="minorHAnsi" w:hAnsiTheme="minorHAnsi" w:cstheme="minorHAnsi"/>
          <w:i/>
          <w:iCs/>
          <w:color w:val="000000"/>
        </w:rPr>
        <w:t>, abundancia (</w:t>
      </w:r>
      <w:proofErr w:type="spellStart"/>
      <w:r w:rsidRPr="001D3EC9">
        <w:rPr>
          <w:rFonts w:asciiTheme="minorHAnsi" w:hAnsiTheme="minorHAnsi" w:cstheme="minorHAnsi"/>
          <w:i/>
          <w:iCs/>
          <w:color w:val="000000"/>
        </w:rPr>
        <w:t>cel</w:t>
      </w:r>
      <w:proofErr w:type="spellEnd"/>
      <w:r w:rsidRPr="001D3EC9">
        <w:rPr>
          <w:rFonts w:asciiTheme="minorHAnsi" w:hAnsiTheme="minorHAnsi" w:cstheme="minorHAnsi"/>
          <w:i/>
          <w:iCs/>
          <w:color w:val="000000"/>
        </w:rPr>
        <w:t>/</w:t>
      </w:r>
      <w:proofErr w:type="spellStart"/>
      <w:r w:rsidRPr="001D3EC9">
        <w:rPr>
          <w:rFonts w:asciiTheme="minorHAnsi" w:hAnsiTheme="minorHAnsi" w:cstheme="minorHAnsi"/>
          <w:i/>
          <w:iCs/>
          <w:color w:val="000000"/>
        </w:rPr>
        <w:t>mL</w:t>
      </w:r>
      <w:proofErr w:type="spellEnd"/>
      <w:r w:rsidRPr="001D3EC9">
        <w:rPr>
          <w:rFonts w:asciiTheme="minorHAnsi" w:hAnsiTheme="minorHAnsi" w:cstheme="minorHAnsi"/>
          <w:i/>
          <w:iCs/>
          <w:color w:val="000000"/>
        </w:rPr>
        <w:t xml:space="preserve">), </w:t>
      </w:r>
      <w:proofErr w:type="spellStart"/>
      <w:r w:rsidRPr="001D3EC9">
        <w:rPr>
          <w:rFonts w:asciiTheme="minorHAnsi" w:hAnsiTheme="minorHAnsi" w:cstheme="minorHAnsi"/>
          <w:i/>
          <w:iCs/>
          <w:color w:val="000000"/>
        </w:rPr>
        <w:t>biovolumen</w:t>
      </w:r>
      <w:proofErr w:type="spellEnd"/>
      <w:r w:rsidRPr="001D3EC9">
        <w:rPr>
          <w:rFonts w:asciiTheme="minorHAnsi" w:hAnsiTheme="minorHAnsi" w:cstheme="minorHAnsi"/>
          <w:i/>
          <w:iCs/>
          <w:color w:val="000000"/>
        </w:rPr>
        <w:t xml:space="preserve"> (mm3/L</w:t>
      </w:r>
    </w:p>
    <w:p w14:paraId="2B5892A5"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Capacidades para análisis de toxinas.</w:t>
      </w:r>
    </w:p>
    <w:p w14:paraId="7FFE9622"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 xml:space="preserve">El laboratorio de toxinas LABTOX-UES mide </w:t>
      </w:r>
      <w:proofErr w:type="spellStart"/>
      <w:r w:rsidRPr="001D3EC9">
        <w:rPr>
          <w:rFonts w:asciiTheme="minorHAnsi" w:hAnsiTheme="minorHAnsi" w:cstheme="minorHAnsi"/>
          <w:i/>
          <w:iCs/>
          <w:color w:val="000000"/>
        </w:rPr>
        <w:t>Microcistina</w:t>
      </w:r>
      <w:proofErr w:type="spellEnd"/>
      <w:r w:rsidRPr="001D3EC9">
        <w:rPr>
          <w:rFonts w:asciiTheme="minorHAnsi" w:hAnsiTheme="minorHAnsi" w:cstheme="minorHAnsi"/>
          <w:i/>
          <w:iCs/>
          <w:color w:val="000000"/>
        </w:rPr>
        <w:t xml:space="preserve">-LR, con Lector de microplacas Marca </w:t>
      </w:r>
      <w:proofErr w:type="spellStart"/>
      <w:r w:rsidRPr="001D3EC9">
        <w:rPr>
          <w:rFonts w:asciiTheme="minorHAnsi" w:hAnsiTheme="minorHAnsi" w:cstheme="minorHAnsi"/>
          <w:i/>
          <w:iCs/>
          <w:color w:val="000000"/>
        </w:rPr>
        <w:t>BioTek</w:t>
      </w:r>
      <w:proofErr w:type="spellEnd"/>
      <w:r w:rsidRPr="001D3EC9">
        <w:rPr>
          <w:rFonts w:asciiTheme="minorHAnsi" w:hAnsiTheme="minorHAnsi" w:cstheme="minorHAnsi"/>
          <w:i/>
          <w:iCs/>
          <w:color w:val="000000"/>
        </w:rPr>
        <w:t xml:space="preserve">, modelo 800TS, también mide la concentración de </w:t>
      </w:r>
      <w:proofErr w:type="spellStart"/>
      <w:r w:rsidRPr="001D3EC9">
        <w:rPr>
          <w:rFonts w:asciiTheme="minorHAnsi" w:hAnsiTheme="minorHAnsi" w:cstheme="minorHAnsi"/>
          <w:i/>
          <w:iCs/>
          <w:color w:val="000000"/>
        </w:rPr>
        <w:t>Saxitoxinas</w:t>
      </w:r>
      <w:proofErr w:type="spellEnd"/>
      <w:r w:rsidRPr="001D3EC9">
        <w:rPr>
          <w:rFonts w:asciiTheme="minorHAnsi" w:hAnsiTheme="minorHAnsi" w:cstheme="minorHAnsi"/>
          <w:i/>
          <w:iCs/>
          <w:color w:val="000000"/>
        </w:rPr>
        <w:t xml:space="preserve"> empleando el Ensayo Recetor Ligando (RBA) empleando Lector </w:t>
      </w:r>
      <w:proofErr w:type="spellStart"/>
      <w:r w:rsidRPr="001D3EC9">
        <w:rPr>
          <w:rFonts w:asciiTheme="minorHAnsi" w:hAnsiTheme="minorHAnsi" w:cstheme="minorHAnsi"/>
          <w:i/>
          <w:iCs/>
          <w:color w:val="000000"/>
        </w:rPr>
        <w:t>MicroBeta</w:t>
      </w:r>
      <w:proofErr w:type="spellEnd"/>
      <w:r w:rsidRPr="001D3EC9">
        <w:rPr>
          <w:rFonts w:asciiTheme="minorHAnsi" w:hAnsiTheme="minorHAnsi" w:cstheme="minorHAnsi"/>
          <w:i/>
          <w:iCs/>
          <w:color w:val="000000"/>
        </w:rPr>
        <w:t xml:space="preserve"> marca Perkin Elmer, Modelo </w:t>
      </w:r>
      <w:proofErr w:type="spellStart"/>
      <w:r w:rsidRPr="001D3EC9">
        <w:rPr>
          <w:rFonts w:asciiTheme="minorHAnsi" w:hAnsiTheme="minorHAnsi" w:cstheme="minorHAnsi"/>
          <w:i/>
          <w:iCs/>
          <w:color w:val="000000"/>
        </w:rPr>
        <w:t>TriLux</w:t>
      </w:r>
      <w:proofErr w:type="spellEnd"/>
      <w:r w:rsidRPr="001D3EC9">
        <w:rPr>
          <w:rFonts w:asciiTheme="minorHAnsi" w:hAnsiTheme="minorHAnsi" w:cstheme="minorHAnsi"/>
          <w:i/>
          <w:iCs/>
          <w:color w:val="000000"/>
        </w:rPr>
        <w:t>/1450 LSC.</w:t>
      </w:r>
    </w:p>
    <w:p w14:paraId="64D2A084"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 xml:space="preserve">Capacidades para hidrología isotópica (conocimiento, interpretación de datos, modelos conceptuales). </w:t>
      </w:r>
    </w:p>
    <w:p w14:paraId="7F64E60E"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 xml:space="preserve">Uso de técnicas nucleares para monitoreo hidrológico, medición de isótopos 18O, 2H contribución al mapa geológico de distribución de isótopos ISOSCAPE. </w:t>
      </w:r>
    </w:p>
    <w:p w14:paraId="5CDA9BD3"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Capacidades analíticas para determinar isotopos en agua y/o nitrato</w:t>
      </w:r>
    </w:p>
    <w:p w14:paraId="4998C77E" w14:textId="77777777" w:rsidR="001D3EC9" w:rsidRPr="001D3EC9" w:rsidRDefault="001D3EC9" w:rsidP="001D3EC9">
      <w:pPr>
        <w:tabs>
          <w:tab w:val="num" w:pos="0"/>
        </w:tabs>
        <w:spacing w:after="120"/>
        <w:jc w:val="both"/>
        <w:rPr>
          <w:rFonts w:asciiTheme="minorHAnsi" w:hAnsiTheme="minorHAnsi" w:cstheme="minorHAnsi"/>
          <w:i/>
          <w:iCs/>
          <w:color w:val="000000" w:themeColor="text1"/>
          <w:lang w:val="es"/>
        </w:rPr>
      </w:pPr>
      <w:r w:rsidRPr="001D3EC9">
        <w:rPr>
          <w:rFonts w:asciiTheme="minorHAnsi" w:hAnsiTheme="minorHAnsi" w:cstheme="minorHAnsi"/>
          <w:i/>
          <w:iCs/>
          <w:color w:val="000000"/>
        </w:rPr>
        <w:t>Capacidad de usar radón como trazador e</w:t>
      </w:r>
      <w:r w:rsidRPr="001D3EC9">
        <w:rPr>
          <w:rFonts w:asciiTheme="minorHAnsi" w:hAnsiTheme="minorHAnsi" w:cstheme="minorHAnsi"/>
          <w:i/>
          <w:iCs/>
          <w:color w:val="000000" w:themeColor="text1"/>
          <w:lang w:val="es"/>
        </w:rPr>
        <w:t>n proceso con proyectos nacionales y regionales.</w:t>
      </w:r>
    </w:p>
    <w:p w14:paraId="0529FE73" w14:textId="77777777" w:rsidR="001D3EC9" w:rsidRPr="001D3EC9" w:rsidRDefault="001D3EC9" w:rsidP="001D3EC9">
      <w:pPr>
        <w:jc w:val="both"/>
        <w:rPr>
          <w:rFonts w:asciiTheme="minorHAnsi" w:hAnsiTheme="minorHAnsi" w:cstheme="minorHAnsi"/>
          <w:i/>
          <w:iCs/>
          <w:color w:val="000000" w:themeColor="text1"/>
          <w:lang w:val="es"/>
        </w:rPr>
      </w:pPr>
      <w:r w:rsidRPr="001D3EC9">
        <w:rPr>
          <w:rFonts w:asciiTheme="minorHAnsi" w:hAnsiTheme="minorHAnsi" w:cstheme="minorHAnsi"/>
          <w:i/>
          <w:iCs/>
          <w:color w:val="000000" w:themeColor="text1"/>
          <w:lang w:val="es"/>
        </w:rPr>
        <w:t>Fortalezas y debilidades</w:t>
      </w:r>
    </w:p>
    <w:p w14:paraId="371334CE" w14:textId="77777777" w:rsidR="001D3EC9" w:rsidRPr="001D3EC9" w:rsidRDefault="001D3EC9" w:rsidP="001D3EC9">
      <w:pPr>
        <w:jc w:val="both"/>
        <w:rPr>
          <w:rFonts w:asciiTheme="minorHAnsi" w:hAnsiTheme="minorHAnsi" w:cstheme="minorHAnsi"/>
          <w:i/>
          <w:iCs/>
          <w:color w:val="000000" w:themeColor="text1"/>
          <w:lang w:val="es"/>
        </w:rPr>
      </w:pPr>
      <w:r w:rsidRPr="001D3EC9">
        <w:rPr>
          <w:rFonts w:asciiTheme="minorHAnsi" w:hAnsiTheme="minorHAnsi" w:cstheme="minorHAnsi"/>
          <w:i/>
          <w:iCs/>
          <w:color w:val="000000" w:themeColor="text1"/>
          <w:lang w:val="es"/>
        </w:rPr>
        <w:t>Capacidad técnica operativa para monitoreo de calidad de agua</w:t>
      </w:r>
    </w:p>
    <w:p w14:paraId="76DD910F" w14:textId="77777777" w:rsidR="001D3EC9" w:rsidRPr="001D3EC9" w:rsidRDefault="001D3EC9" w:rsidP="001D3EC9">
      <w:pPr>
        <w:jc w:val="both"/>
        <w:rPr>
          <w:rFonts w:asciiTheme="minorHAnsi" w:hAnsiTheme="minorHAnsi" w:cstheme="minorHAnsi"/>
          <w:i/>
          <w:iCs/>
          <w:color w:val="000000" w:themeColor="text1"/>
          <w:lang w:val="es"/>
        </w:rPr>
      </w:pPr>
      <w:r w:rsidRPr="001D3EC9">
        <w:rPr>
          <w:rFonts w:asciiTheme="minorHAnsi" w:hAnsiTheme="minorHAnsi" w:cstheme="minorHAnsi"/>
          <w:i/>
          <w:iCs/>
          <w:color w:val="000000" w:themeColor="text1"/>
          <w:lang w:val="es"/>
        </w:rPr>
        <w:t>Se cuenta con equipo mínimo de medición</w:t>
      </w:r>
    </w:p>
    <w:p w14:paraId="2D12DE91" w14:textId="77777777" w:rsidR="001D3EC9" w:rsidRPr="001D3EC9" w:rsidRDefault="001D3EC9" w:rsidP="001D3EC9">
      <w:pPr>
        <w:jc w:val="both"/>
        <w:rPr>
          <w:rFonts w:asciiTheme="minorHAnsi" w:hAnsiTheme="minorHAnsi" w:cstheme="minorHAnsi"/>
          <w:i/>
          <w:iCs/>
          <w:color w:val="000000" w:themeColor="text1"/>
          <w:lang w:val="es"/>
        </w:rPr>
      </w:pPr>
      <w:r w:rsidRPr="001D3EC9">
        <w:rPr>
          <w:rFonts w:asciiTheme="minorHAnsi" w:hAnsiTheme="minorHAnsi" w:cstheme="minorHAnsi"/>
          <w:i/>
          <w:iCs/>
          <w:color w:val="000000" w:themeColor="text1"/>
          <w:lang w:val="es"/>
        </w:rPr>
        <w:t>Es posible socializar oportunamente resultados obtenidos a la población</w:t>
      </w:r>
    </w:p>
    <w:p w14:paraId="47F12CBA" w14:textId="77777777" w:rsidR="001D3EC9" w:rsidRPr="001D3EC9" w:rsidRDefault="001D3EC9" w:rsidP="001D3EC9">
      <w:pPr>
        <w:jc w:val="both"/>
        <w:rPr>
          <w:rFonts w:asciiTheme="minorHAnsi" w:hAnsiTheme="minorHAnsi" w:cstheme="minorHAnsi"/>
          <w:i/>
          <w:iCs/>
          <w:color w:val="000000" w:themeColor="text1"/>
          <w:lang w:val="es"/>
        </w:rPr>
      </w:pPr>
      <w:r w:rsidRPr="001D3EC9">
        <w:rPr>
          <w:rFonts w:asciiTheme="minorHAnsi" w:hAnsiTheme="minorHAnsi" w:cstheme="minorHAnsi"/>
          <w:i/>
          <w:iCs/>
          <w:color w:val="000000" w:themeColor="text1"/>
          <w:lang w:val="es"/>
        </w:rPr>
        <w:t>Se cuanta con la Ley de agua</w:t>
      </w:r>
    </w:p>
    <w:p w14:paraId="0A4DC36D" w14:textId="77777777" w:rsidR="001D3EC9" w:rsidRPr="001D3EC9" w:rsidRDefault="001D3EC9" w:rsidP="001D3EC9">
      <w:pPr>
        <w:jc w:val="both"/>
        <w:rPr>
          <w:rFonts w:asciiTheme="minorHAnsi" w:hAnsiTheme="minorHAnsi" w:cstheme="minorHAnsi"/>
          <w:i/>
          <w:iCs/>
          <w:color w:val="000000" w:themeColor="text1"/>
          <w:lang w:val="es"/>
        </w:rPr>
      </w:pPr>
      <w:r w:rsidRPr="001D3EC9">
        <w:rPr>
          <w:rFonts w:asciiTheme="minorHAnsi" w:hAnsiTheme="minorHAnsi" w:cstheme="minorHAnsi"/>
          <w:i/>
          <w:iCs/>
          <w:color w:val="000000" w:themeColor="text1"/>
          <w:lang w:val="es"/>
        </w:rPr>
        <w:t>Cumplimiento a la normativa de calidad de agua (nacional), valores guía</w:t>
      </w:r>
    </w:p>
    <w:p w14:paraId="3F8CDADF" w14:textId="77777777" w:rsidR="001D3EC9" w:rsidRPr="001D3EC9" w:rsidRDefault="001D3EC9" w:rsidP="001D3EC9">
      <w:pPr>
        <w:tabs>
          <w:tab w:val="num" w:pos="0"/>
        </w:tabs>
        <w:spacing w:after="120"/>
        <w:jc w:val="both"/>
        <w:rPr>
          <w:rFonts w:asciiTheme="minorHAnsi" w:hAnsiTheme="minorHAnsi" w:cstheme="minorHAnsi"/>
          <w:b/>
          <w:i/>
          <w:iCs/>
          <w:color w:val="000000"/>
        </w:rPr>
      </w:pPr>
    </w:p>
    <w:p w14:paraId="19B56492" w14:textId="78743F66" w:rsidR="001D3EC9" w:rsidRPr="001D3EC9" w:rsidRDefault="001D3EC9" w:rsidP="005D4499">
      <w:pPr>
        <w:pStyle w:val="Prrafodelista"/>
        <w:numPr>
          <w:ilvl w:val="0"/>
          <w:numId w:val="11"/>
        </w:numPr>
        <w:tabs>
          <w:tab w:val="num" w:pos="0"/>
        </w:tabs>
        <w:spacing w:after="120"/>
        <w:jc w:val="both"/>
        <w:rPr>
          <w:rFonts w:asciiTheme="minorHAnsi" w:hAnsiTheme="minorHAnsi" w:cstheme="minorHAnsi"/>
          <w:i/>
          <w:iCs/>
          <w:color w:val="000000"/>
        </w:rPr>
      </w:pPr>
      <w:r w:rsidRPr="001D3EC9">
        <w:rPr>
          <w:rFonts w:asciiTheme="minorHAnsi" w:hAnsiTheme="minorHAnsi" w:cstheme="minorHAnsi"/>
          <w:b/>
          <w:i/>
          <w:iCs/>
          <w:color w:val="000000"/>
        </w:rPr>
        <w:t>RESULTADOS</w:t>
      </w:r>
      <w:r w:rsidRPr="001D3EC9">
        <w:rPr>
          <w:rFonts w:asciiTheme="minorHAnsi" w:hAnsiTheme="minorHAnsi" w:cstheme="minorHAnsi"/>
          <w:i/>
          <w:iCs/>
          <w:color w:val="000000"/>
        </w:rPr>
        <w:t xml:space="preserve"> </w:t>
      </w:r>
    </w:p>
    <w:p w14:paraId="5EDFFA6C" w14:textId="77777777" w:rsidR="001D3EC9" w:rsidRPr="001D3EC9" w:rsidRDefault="001D3EC9" w:rsidP="001D3EC9">
      <w:pPr>
        <w:tabs>
          <w:tab w:val="num" w:pos="0"/>
        </w:tabs>
        <w:spacing w:after="120"/>
        <w:jc w:val="both"/>
        <w:rPr>
          <w:rFonts w:asciiTheme="minorHAnsi" w:hAnsiTheme="minorHAnsi" w:cstheme="minorHAnsi"/>
          <w:i/>
          <w:iCs/>
          <w:color w:val="000000"/>
        </w:rPr>
      </w:pPr>
      <w:r w:rsidRPr="001D3EC9">
        <w:rPr>
          <w:rFonts w:asciiTheme="minorHAnsi" w:hAnsiTheme="minorHAnsi" w:cstheme="minorHAnsi"/>
          <w:i/>
          <w:iCs/>
          <w:color w:val="000000"/>
        </w:rPr>
        <w:t>Se están realizando acciones para que exista suficiente información y capacidad analítica para la determinación de la concentración y origen de contaminantes orgánicos e inorgánicos. Además, las capacidades para la identificación de especies de cianobacterias y la evaluación del riesgo e impactos en los sistemas acuáticos producidos por la proliferación de cianobacterias, son escasas y únicamente han sido desarrolladas en pocos países de la región. La superación de estos impedimentos permite fortalecer los sistemas de vigilancia, monitoreo y alerta temprana minimizando los riesgos de envenenamiento en la población y afectaciones a los recursos acuáticos.</w:t>
      </w:r>
    </w:p>
    <w:p w14:paraId="5196E2B7" w14:textId="77777777" w:rsidR="001D3EC9" w:rsidRPr="001D3EC9" w:rsidRDefault="001D3EC9" w:rsidP="001D3EC9">
      <w:pPr>
        <w:tabs>
          <w:tab w:val="num" w:pos="0"/>
        </w:tabs>
        <w:spacing w:after="120"/>
        <w:jc w:val="both"/>
        <w:rPr>
          <w:rFonts w:asciiTheme="minorHAnsi" w:hAnsiTheme="minorHAnsi" w:cstheme="minorHAnsi"/>
          <w:i/>
          <w:iCs/>
          <w:color w:val="000000"/>
        </w:rPr>
      </w:pPr>
    </w:p>
    <w:p w14:paraId="073EC6A5" w14:textId="5CC07889" w:rsidR="001D3EC9" w:rsidRPr="001D3EC9" w:rsidRDefault="001D3EC9" w:rsidP="001D3EC9">
      <w:pPr>
        <w:tabs>
          <w:tab w:val="num" w:pos="0"/>
        </w:tabs>
        <w:spacing w:after="120"/>
        <w:jc w:val="both"/>
        <w:rPr>
          <w:rFonts w:asciiTheme="minorHAnsi" w:hAnsiTheme="minorHAnsi" w:cstheme="minorHAnsi"/>
          <w:b/>
          <w:i/>
          <w:iCs/>
          <w:color w:val="000000"/>
        </w:rPr>
      </w:pPr>
      <w:r w:rsidRPr="001D3EC9">
        <w:rPr>
          <w:rFonts w:asciiTheme="minorHAnsi" w:hAnsiTheme="minorHAnsi" w:cstheme="minorHAnsi"/>
          <w:b/>
          <w:i/>
          <w:iCs/>
          <w:color w:val="000000"/>
        </w:rPr>
        <w:t>A.- DIFICULTADES Y PROBLEMAS PRESENTADOS DURANTE LA MARCHA DEL PROYECTO</w:t>
      </w:r>
    </w:p>
    <w:p w14:paraId="0E574FA8" w14:textId="77777777" w:rsidR="001D3EC9" w:rsidRPr="001D3EC9" w:rsidRDefault="001D3EC9" w:rsidP="005D4499">
      <w:pPr>
        <w:pStyle w:val="Prrafodelista"/>
        <w:numPr>
          <w:ilvl w:val="0"/>
          <w:numId w:val="22"/>
        </w:numPr>
        <w:spacing w:after="200" w:line="276" w:lineRule="auto"/>
        <w:ind w:left="720"/>
        <w:rPr>
          <w:rFonts w:asciiTheme="minorHAnsi" w:hAnsiTheme="minorHAnsi" w:cstheme="minorHAnsi"/>
          <w:bCs/>
          <w:i/>
          <w:iCs/>
        </w:rPr>
      </w:pPr>
      <w:r w:rsidRPr="001D3EC9">
        <w:rPr>
          <w:rFonts w:asciiTheme="minorHAnsi" w:hAnsiTheme="minorHAnsi" w:cstheme="minorHAnsi"/>
          <w:bCs/>
          <w:i/>
          <w:iCs/>
        </w:rPr>
        <w:t>Falta de capacidad técnica operativa para monitoreo de calidad de agua</w:t>
      </w:r>
    </w:p>
    <w:p w14:paraId="46979DD9" w14:textId="77777777" w:rsidR="001D3EC9" w:rsidRPr="001D3EC9" w:rsidRDefault="001D3EC9" w:rsidP="005D4499">
      <w:pPr>
        <w:pStyle w:val="Prrafodelista"/>
        <w:numPr>
          <w:ilvl w:val="0"/>
          <w:numId w:val="22"/>
        </w:numPr>
        <w:spacing w:after="200" w:line="276" w:lineRule="auto"/>
        <w:ind w:left="720"/>
        <w:rPr>
          <w:rFonts w:asciiTheme="minorHAnsi" w:hAnsiTheme="minorHAnsi" w:cstheme="minorHAnsi"/>
          <w:bCs/>
          <w:i/>
          <w:iCs/>
        </w:rPr>
      </w:pPr>
      <w:r w:rsidRPr="001D3EC9">
        <w:rPr>
          <w:rFonts w:asciiTheme="minorHAnsi" w:hAnsiTheme="minorHAnsi" w:cstheme="minorHAnsi"/>
          <w:bCs/>
          <w:i/>
          <w:iCs/>
        </w:rPr>
        <w:t>Se cuenta con equipo mínimo de medición</w:t>
      </w:r>
    </w:p>
    <w:p w14:paraId="418F620D" w14:textId="77777777" w:rsidR="001D3EC9" w:rsidRPr="001D3EC9" w:rsidRDefault="001D3EC9" w:rsidP="005D4499">
      <w:pPr>
        <w:pStyle w:val="Prrafodelista"/>
        <w:numPr>
          <w:ilvl w:val="0"/>
          <w:numId w:val="22"/>
        </w:numPr>
        <w:spacing w:after="200" w:line="276" w:lineRule="auto"/>
        <w:ind w:left="720"/>
        <w:rPr>
          <w:rFonts w:asciiTheme="minorHAnsi" w:hAnsiTheme="minorHAnsi" w:cstheme="minorHAnsi"/>
          <w:bCs/>
          <w:i/>
          <w:iCs/>
        </w:rPr>
      </w:pPr>
      <w:r w:rsidRPr="001D3EC9">
        <w:rPr>
          <w:rFonts w:asciiTheme="minorHAnsi" w:hAnsiTheme="minorHAnsi" w:cstheme="minorHAnsi"/>
          <w:bCs/>
          <w:i/>
          <w:iCs/>
        </w:rPr>
        <w:t>Es posible socializar oportunamente resultados obtenidos a la población</w:t>
      </w:r>
    </w:p>
    <w:p w14:paraId="34B16CDB" w14:textId="77777777" w:rsidR="001D3EC9" w:rsidRPr="001D3EC9" w:rsidRDefault="001D3EC9" w:rsidP="005D4499">
      <w:pPr>
        <w:pStyle w:val="Prrafodelista"/>
        <w:numPr>
          <w:ilvl w:val="0"/>
          <w:numId w:val="22"/>
        </w:numPr>
        <w:spacing w:after="200" w:line="276" w:lineRule="auto"/>
        <w:ind w:left="720"/>
        <w:rPr>
          <w:rFonts w:asciiTheme="minorHAnsi" w:hAnsiTheme="minorHAnsi" w:cstheme="minorHAnsi"/>
          <w:bCs/>
          <w:i/>
          <w:iCs/>
        </w:rPr>
      </w:pPr>
      <w:r w:rsidRPr="001D3EC9">
        <w:rPr>
          <w:rFonts w:asciiTheme="minorHAnsi" w:hAnsiTheme="minorHAnsi" w:cstheme="minorHAnsi"/>
          <w:bCs/>
          <w:i/>
          <w:iCs/>
        </w:rPr>
        <w:t>Se debe considerar la reciente aprobación de la Ley de agua en El Salvador</w:t>
      </w:r>
    </w:p>
    <w:p w14:paraId="15A9E920" w14:textId="77777777" w:rsidR="001D3EC9" w:rsidRPr="001D3EC9" w:rsidRDefault="001D3EC9" w:rsidP="005D4499">
      <w:pPr>
        <w:pStyle w:val="Prrafodelista"/>
        <w:numPr>
          <w:ilvl w:val="0"/>
          <w:numId w:val="22"/>
        </w:numPr>
        <w:spacing w:after="200" w:line="276" w:lineRule="auto"/>
        <w:ind w:left="720"/>
        <w:rPr>
          <w:rFonts w:asciiTheme="minorHAnsi" w:hAnsiTheme="minorHAnsi" w:cstheme="minorHAnsi"/>
          <w:bCs/>
          <w:i/>
          <w:iCs/>
        </w:rPr>
      </w:pPr>
      <w:r w:rsidRPr="001D3EC9">
        <w:rPr>
          <w:rFonts w:asciiTheme="minorHAnsi" w:hAnsiTheme="minorHAnsi" w:cstheme="minorHAnsi"/>
          <w:bCs/>
          <w:i/>
          <w:iCs/>
        </w:rPr>
        <w:t>Incluir las cianobacterias en el cumplimiento a la normativa de calidad de agua (nacional) con valores guía establecidos por la OMS</w:t>
      </w:r>
    </w:p>
    <w:p w14:paraId="67912D93" w14:textId="478E57C3" w:rsidR="00D5535E" w:rsidRDefault="00D5535E" w:rsidP="001D3EC9">
      <w:pPr>
        <w:spacing w:line="276" w:lineRule="auto"/>
        <w:jc w:val="both"/>
        <w:rPr>
          <w:rFonts w:asciiTheme="minorHAnsi" w:hAnsiTheme="minorHAnsi" w:cstheme="minorHAnsi"/>
          <w:i/>
          <w:iCs/>
        </w:rPr>
      </w:pPr>
    </w:p>
    <w:sectPr w:rsidR="00D5535E" w:rsidSect="00003192">
      <w:headerReference w:type="default" r:id="rId27"/>
      <w:footerReference w:type="default" r:id="rId28"/>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E56CB2" w14:textId="77777777" w:rsidR="00A61AAA" w:rsidRDefault="00A61AAA" w:rsidP="004C34A3">
      <w:r>
        <w:separator/>
      </w:r>
    </w:p>
  </w:endnote>
  <w:endnote w:type="continuationSeparator" w:id="0">
    <w:p w14:paraId="1BE7BB70" w14:textId="77777777" w:rsidR="00A61AAA" w:rsidRDefault="00A61AAA" w:rsidP="004C34A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Sans Serif">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aconcuadrcula"/>
      <w:tblW w:w="10490" w:type="dxa"/>
      <w:tblInd w:w="-60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94"/>
      <w:gridCol w:w="5953"/>
      <w:gridCol w:w="1843"/>
    </w:tblGrid>
    <w:tr w:rsidR="00911382" w14:paraId="360E2596" w14:textId="77777777" w:rsidTr="004C34A3">
      <w:tc>
        <w:tcPr>
          <w:tcW w:w="2694" w:type="dxa"/>
        </w:tcPr>
        <w:p w14:paraId="2071722C" w14:textId="77777777" w:rsidR="00911382" w:rsidRPr="00104BE4" w:rsidRDefault="00911382" w:rsidP="00333B30">
          <w:pPr>
            <w:rPr>
              <w:rFonts w:ascii="Calibri" w:hAnsi="Calibri"/>
              <w:color w:val="808080" w:themeColor="background1" w:themeShade="80"/>
              <w:sz w:val="18"/>
              <w:szCs w:val="18"/>
            </w:rPr>
          </w:pPr>
          <w:r w:rsidRPr="00104BE4">
            <w:rPr>
              <w:rFonts w:ascii="Calibri" w:hAnsi="Calibri"/>
              <w:color w:val="808080" w:themeColor="background1" w:themeShade="80"/>
              <w:sz w:val="18"/>
              <w:szCs w:val="18"/>
            </w:rPr>
            <w:t>Revisión agosto 2015</w:t>
          </w:r>
        </w:p>
      </w:tc>
      <w:tc>
        <w:tcPr>
          <w:tcW w:w="5953" w:type="dxa"/>
        </w:tcPr>
        <w:p w14:paraId="3B35D442" w14:textId="77777777" w:rsidR="00911382" w:rsidRPr="00333B30" w:rsidRDefault="00911382" w:rsidP="002056D5">
          <w:pPr>
            <w:jc w:val="center"/>
            <w:rPr>
              <w:rFonts w:ascii="Calibri" w:hAnsi="Calibri"/>
              <w:color w:val="808080" w:themeColor="background1" w:themeShade="80"/>
              <w:sz w:val="18"/>
              <w:szCs w:val="18"/>
              <w:lang w:val="es-ES_tradnl"/>
            </w:rPr>
          </w:pPr>
          <w:r>
            <w:rPr>
              <w:rFonts w:ascii="Calibri" w:hAnsi="Calibri"/>
              <w:color w:val="808080" w:themeColor="background1" w:themeShade="80"/>
              <w:sz w:val="18"/>
              <w:szCs w:val="18"/>
              <w:lang w:val="es-ES_tradnl"/>
            </w:rPr>
            <w:t>INFORMES ANUALES ARCAL / TABLA DE INDICADORES FINANCIEROS</w:t>
          </w:r>
        </w:p>
      </w:tc>
      <w:tc>
        <w:tcPr>
          <w:tcW w:w="1843" w:type="dxa"/>
        </w:tcPr>
        <w:p w14:paraId="1B1CAC64" w14:textId="77777777" w:rsidR="00911382" w:rsidRPr="00333B30" w:rsidRDefault="00911382" w:rsidP="00311332">
          <w:pPr>
            <w:jc w:val="right"/>
            <w:rPr>
              <w:rFonts w:ascii="Calibri" w:hAnsi="Calibri"/>
              <w:color w:val="808080" w:themeColor="background1" w:themeShade="80"/>
              <w:sz w:val="18"/>
              <w:szCs w:val="18"/>
              <w:lang w:val="es-ES_tradnl"/>
            </w:rPr>
          </w:pPr>
          <w:r w:rsidRPr="00333B30">
            <w:rPr>
              <w:rFonts w:ascii="Calibri" w:hAnsi="Calibri"/>
              <w:color w:val="808080" w:themeColor="background1" w:themeShade="80"/>
              <w:sz w:val="18"/>
              <w:szCs w:val="18"/>
              <w:lang w:val="es-ES_tradnl"/>
            </w:rPr>
            <w:t xml:space="preserve">Página </w:t>
          </w:r>
          <w:r w:rsidRPr="00333B30">
            <w:rPr>
              <w:rFonts w:ascii="Calibri" w:hAnsi="Calibri"/>
              <w:color w:val="808080" w:themeColor="background1" w:themeShade="80"/>
              <w:sz w:val="18"/>
              <w:szCs w:val="18"/>
              <w:lang w:val="es-ES_tradnl"/>
            </w:rPr>
            <w:fldChar w:fldCharType="begin"/>
          </w:r>
          <w:r w:rsidRPr="00333B30">
            <w:rPr>
              <w:rFonts w:ascii="Calibri" w:hAnsi="Calibri"/>
              <w:color w:val="808080" w:themeColor="background1" w:themeShade="80"/>
              <w:sz w:val="18"/>
              <w:szCs w:val="18"/>
              <w:lang w:val="es-ES_tradnl"/>
            </w:rPr>
            <w:instrText xml:space="preserve"> PAGE </w:instrText>
          </w:r>
          <w:r w:rsidRPr="00333B30">
            <w:rPr>
              <w:rFonts w:ascii="Calibri" w:hAnsi="Calibri"/>
              <w:color w:val="808080" w:themeColor="background1" w:themeShade="80"/>
              <w:sz w:val="18"/>
              <w:szCs w:val="18"/>
              <w:lang w:val="es-ES_tradnl"/>
            </w:rPr>
            <w:fldChar w:fldCharType="separate"/>
          </w:r>
          <w:r w:rsidR="00DE3C57">
            <w:rPr>
              <w:rFonts w:ascii="Calibri" w:hAnsi="Calibri"/>
              <w:noProof/>
              <w:color w:val="808080" w:themeColor="background1" w:themeShade="80"/>
              <w:sz w:val="18"/>
              <w:szCs w:val="18"/>
              <w:lang w:val="es-ES_tradnl"/>
            </w:rPr>
            <w:t>24</w:t>
          </w:r>
          <w:r w:rsidRPr="00333B30">
            <w:rPr>
              <w:rFonts w:ascii="Calibri" w:hAnsi="Calibri"/>
              <w:color w:val="808080" w:themeColor="background1" w:themeShade="80"/>
              <w:sz w:val="18"/>
              <w:szCs w:val="18"/>
              <w:lang w:val="es-ES_tradnl"/>
            </w:rPr>
            <w:fldChar w:fldCharType="end"/>
          </w:r>
          <w:r w:rsidRPr="00333B30">
            <w:rPr>
              <w:rFonts w:ascii="Calibri" w:hAnsi="Calibri"/>
              <w:color w:val="808080" w:themeColor="background1" w:themeShade="80"/>
              <w:sz w:val="18"/>
              <w:szCs w:val="18"/>
              <w:lang w:val="es-ES_tradnl"/>
            </w:rPr>
            <w:t xml:space="preserve"> de </w:t>
          </w:r>
          <w:r w:rsidRPr="00333B30">
            <w:rPr>
              <w:rFonts w:ascii="Calibri" w:hAnsi="Calibri"/>
              <w:color w:val="808080" w:themeColor="background1" w:themeShade="80"/>
              <w:sz w:val="18"/>
              <w:szCs w:val="18"/>
              <w:lang w:val="es-ES_tradnl"/>
            </w:rPr>
            <w:fldChar w:fldCharType="begin"/>
          </w:r>
          <w:r w:rsidRPr="00333B30">
            <w:rPr>
              <w:rFonts w:ascii="Calibri" w:hAnsi="Calibri"/>
              <w:color w:val="808080" w:themeColor="background1" w:themeShade="80"/>
              <w:sz w:val="18"/>
              <w:szCs w:val="18"/>
              <w:lang w:val="es-ES_tradnl"/>
            </w:rPr>
            <w:instrText xml:space="preserve"> NUMPAGES </w:instrText>
          </w:r>
          <w:r w:rsidRPr="00333B30">
            <w:rPr>
              <w:rFonts w:ascii="Calibri" w:hAnsi="Calibri"/>
              <w:color w:val="808080" w:themeColor="background1" w:themeShade="80"/>
              <w:sz w:val="18"/>
              <w:szCs w:val="18"/>
              <w:lang w:val="es-ES_tradnl"/>
            </w:rPr>
            <w:fldChar w:fldCharType="separate"/>
          </w:r>
          <w:r w:rsidR="00DE3C57">
            <w:rPr>
              <w:rFonts w:ascii="Calibri" w:hAnsi="Calibri"/>
              <w:noProof/>
              <w:color w:val="808080" w:themeColor="background1" w:themeShade="80"/>
              <w:sz w:val="18"/>
              <w:szCs w:val="18"/>
              <w:lang w:val="es-ES_tradnl"/>
            </w:rPr>
            <w:t>24</w:t>
          </w:r>
          <w:r w:rsidRPr="00333B30">
            <w:rPr>
              <w:rFonts w:ascii="Calibri" w:hAnsi="Calibri"/>
              <w:color w:val="808080" w:themeColor="background1" w:themeShade="80"/>
              <w:sz w:val="18"/>
              <w:szCs w:val="18"/>
              <w:lang w:val="es-ES_tradnl"/>
            </w:rPr>
            <w:fldChar w:fldCharType="end"/>
          </w:r>
        </w:p>
      </w:tc>
    </w:tr>
  </w:tbl>
  <w:p w14:paraId="57C4BA3E" w14:textId="77777777" w:rsidR="00911382" w:rsidRDefault="00911382">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DB4C359" w14:textId="77777777" w:rsidR="00A61AAA" w:rsidRDefault="00A61AAA" w:rsidP="004C34A3">
      <w:r>
        <w:separator/>
      </w:r>
    </w:p>
  </w:footnote>
  <w:footnote w:type="continuationSeparator" w:id="0">
    <w:p w14:paraId="143FFDDC" w14:textId="77777777" w:rsidR="00A61AAA" w:rsidRDefault="00A61AAA" w:rsidP="004C34A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318" w:type="dxa"/>
      <w:tblInd w:w="1830" w:type="dxa"/>
      <w:tblLayout w:type="fixed"/>
      <w:tblLook w:val="01E0" w:firstRow="1" w:lastRow="1" w:firstColumn="1" w:lastColumn="1" w:noHBand="0" w:noVBand="0"/>
    </w:tblPr>
    <w:tblGrid>
      <w:gridCol w:w="1837"/>
      <w:gridCol w:w="6784"/>
      <w:gridCol w:w="1697"/>
    </w:tblGrid>
    <w:tr w:rsidR="005F2E4C" w:rsidRPr="002E78EC" w14:paraId="565DD208" w14:textId="77777777" w:rsidTr="008E1F31">
      <w:trPr>
        <w:trHeight w:val="389"/>
      </w:trPr>
      <w:tc>
        <w:tcPr>
          <w:tcW w:w="1837" w:type="dxa"/>
        </w:tcPr>
        <w:p w14:paraId="74C4352F" w14:textId="77777777" w:rsidR="005F2E4C" w:rsidRPr="002E78EC" w:rsidRDefault="005F2E4C" w:rsidP="005F2E4C">
          <w:pPr>
            <w:pStyle w:val="Encabezado"/>
          </w:pPr>
          <w:r>
            <w:rPr>
              <w:noProof/>
              <w:lang w:val="en-GB" w:eastAsia="en-GB"/>
            </w:rPr>
            <w:drawing>
              <wp:inline distT="0" distB="0" distL="0" distR="0" wp14:anchorId="684F58C4" wp14:editId="470D4B91">
                <wp:extent cx="713177" cy="657225"/>
                <wp:effectExtent l="0" t="0" r="0" b="0"/>
                <wp:docPr id="5" name="Imagen 5" descr="untitl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titl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2724" cy="656808"/>
                        </a:xfrm>
                        <a:prstGeom prst="rect">
                          <a:avLst/>
                        </a:prstGeom>
                        <a:noFill/>
                        <a:ln>
                          <a:noFill/>
                        </a:ln>
                      </pic:spPr>
                    </pic:pic>
                  </a:graphicData>
                </a:graphic>
              </wp:inline>
            </w:drawing>
          </w:r>
        </w:p>
      </w:tc>
      <w:tc>
        <w:tcPr>
          <w:tcW w:w="6784" w:type="dxa"/>
        </w:tcPr>
        <w:p w14:paraId="2639314E" w14:textId="77777777" w:rsidR="005F2E4C" w:rsidRPr="00333B30" w:rsidRDefault="005F2E4C" w:rsidP="005F2E4C">
          <w:pPr>
            <w:pStyle w:val="Encabezado"/>
            <w:jc w:val="center"/>
            <w:rPr>
              <w:rFonts w:ascii="Calibri" w:hAnsi="Calibri"/>
              <w:b/>
              <w:color w:val="808080" w:themeColor="background1" w:themeShade="80"/>
              <w:sz w:val="22"/>
              <w:szCs w:val="22"/>
              <w:lang w:val="es-ES_tradnl"/>
            </w:rPr>
          </w:pPr>
          <w:r w:rsidRPr="00333B30">
            <w:rPr>
              <w:rFonts w:ascii="Calibri" w:hAnsi="Calibri"/>
              <w:b/>
              <w:color w:val="808080" w:themeColor="background1" w:themeShade="80"/>
              <w:sz w:val="22"/>
              <w:szCs w:val="22"/>
              <w:lang w:val="es-ES_tradnl"/>
            </w:rPr>
            <w:t>ARCAL</w:t>
          </w:r>
        </w:p>
        <w:p w14:paraId="7B254018" w14:textId="77777777" w:rsidR="005F2E4C" w:rsidRPr="004C34A3" w:rsidRDefault="005F2E4C" w:rsidP="005F2E4C">
          <w:pPr>
            <w:pStyle w:val="Textoindependiente"/>
            <w:jc w:val="center"/>
            <w:rPr>
              <w:rFonts w:ascii="Calibri" w:hAnsi="Calibri"/>
              <w:sz w:val="16"/>
              <w:szCs w:val="16"/>
              <w:lang w:val="es-ES_tradnl"/>
            </w:rPr>
          </w:pPr>
          <w:r w:rsidRPr="00333B30">
            <w:rPr>
              <w:rFonts w:ascii="Calibri" w:hAnsi="Calibri"/>
              <w:b/>
              <w:color w:val="808080" w:themeColor="background1" w:themeShade="80"/>
              <w:sz w:val="16"/>
              <w:szCs w:val="16"/>
              <w:lang w:val="es-ES_tradnl"/>
            </w:rPr>
            <w:t>ACUERDO REGIONAL DE COOPERACIÓN PARA LA PROMOCIÓN DE LA CIENCIA Y LA TECNOLOGÍA NUCLEARES EN AMERICA LATINA Y EL CARIBE</w:t>
          </w:r>
        </w:p>
      </w:tc>
      <w:tc>
        <w:tcPr>
          <w:tcW w:w="1697" w:type="dxa"/>
        </w:tcPr>
        <w:p w14:paraId="5F18D2DA" w14:textId="77777777" w:rsidR="005F2E4C" w:rsidRPr="002E78EC" w:rsidRDefault="005F2E4C" w:rsidP="005F2E4C">
          <w:pPr>
            <w:pStyle w:val="Encabezado"/>
            <w:rPr>
              <w:lang w:val="es-ES_tradnl"/>
            </w:rPr>
          </w:pPr>
        </w:p>
      </w:tc>
    </w:tr>
  </w:tbl>
  <w:p w14:paraId="5C55CFB9" w14:textId="77777777" w:rsidR="005F2E4C" w:rsidRDefault="005F2E4C">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318" w:type="dxa"/>
      <w:tblInd w:w="-601" w:type="dxa"/>
      <w:tblLayout w:type="fixed"/>
      <w:tblLook w:val="01E0" w:firstRow="1" w:lastRow="1" w:firstColumn="1" w:lastColumn="1" w:noHBand="0" w:noVBand="0"/>
    </w:tblPr>
    <w:tblGrid>
      <w:gridCol w:w="1837"/>
      <w:gridCol w:w="6784"/>
      <w:gridCol w:w="1697"/>
    </w:tblGrid>
    <w:tr w:rsidR="005F2E4C" w:rsidRPr="002E78EC" w14:paraId="296A97C7" w14:textId="77777777" w:rsidTr="0037026C">
      <w:trPr>
        <w:trHeight w:val="389"/>
      </w:trPr>
      <w:tc>
        <w:tcPr>
          <w:tcW w:w="1837" w:type="dxa"/>
        </w:tcPr>
        <w:p w14:paraId="256AA456" w14:textId="77777777" w:rsidR="005F2E4C" w:rsidRPr="002E78EC" w:rsidRDefault="005F2E4C" w:rsidP="005F2E4C">
          <w:pPr>
            <w:pStyle w:val="Encabezado"/>
          </w:pPr>
          <w:r>
            <w:rPr>
              <w:noProof/>
              <w:lang w:val="en-GB" w:eastAsia="en-GB"/>
            </w:rPr>
            <w:drawing>
              <wp:inline distT="0" distB="0" distL="0" distR="0" wp14:anchorId="794D7179" wp14:editId="2B073A66">
                <wp:extent cx="713177" cy="657225"/>
                <wp:effectExtent l="0" t="0" r="0" b="0"/>
                <wp:docPr id="6" name="Imagen 6" descr="untitl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titl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2724" cy="656808"/>
                        </a:xfrm>
                        <a:prstGeom prst="rect">
                          <a:avLst/>
                        </a:prstGeom>
                        <a:noFill/>
                        <a:ln>
                          <a:noFill/>
                        </a:ln>
                      </pic:spPr>
                    </pic:pic>
                  </a:graphicData>
                </a:graphic>
              </wp:inline>
            </w:drawing>
          </w:r>
        </w:p>
      </w:tc>
      <w:tc>
        <w:tcPr>
          <w:tcW w:w="6784" w:type="dxa"/>
        </w:tcPr>
        <w:p w14:paraId="072F4AB7" w14:textId="77777777" w:rsidR="005F2E4C" w:rsidRPr="00333B30" w:rsidRDefault="005F2E4C" w:rsidP="005F2E4C">
          <w:pPr>
            <w:pStyle w:val="Encabezado"/>
            <w:jc w:val="center"/>
            <w:rPr>
              <w:rFonts w:ascii="Calibri" w:hAnsi="Calibri"/>
              <w:b/>
              <w:color w:val="808080" w:themeColor="background1" w:themeShade="80"/>
              <w:sz w:val="22"/>
              <w:szCs w:val="22"/>
              <w:lang w:val="es-ES_tradnl"/>
            </w:rPr>
          </w:pPr>
          <w:r w:rsidRPr="00333B30">
            <w:rPr>
              <w:rFonts w:ascii="Calibri" w:hAnsi="Calibri"/>
              <w:b/>
              <w:color w:val="808080" w:themeColor="background1" w:themeShade="80"/>
              <w:sz w:val="22"/>
              <w:szCs w:val="22"/>
              <w:lang w:val="es-ES_tradnl"/>
            </w:rPr>
            <w:t>ARCAL</w:t>
          </w:r>
        </w:p>
        <w:p w14:paraId="3C520F4B" w14:textId="77777777" w:rsidR="005F2E4C" w:rsidRPr="004C34A3" w:rsidRDefault="005F2E4C" w:rsidP="005F2E4C">
          <w:pPr>
            <w:pStyle w:val="Textoindependiente"/>
            <w:jc w:val="center"/>
            <w:rPr>
              <w:rFonts w:ascii="Calibri" w:hAnsi="Calibri"/>
              <w:sz w:val="16"/>
              <w:szCs w:val="16"/>
              <w:lang w:val="es-ES_tradnl"/>
            </w:rPr>
          </w:pPr>
          <w:r w:rsidRPr="00333B30">
            <w:rPr>
              <w:rFonts w:ascii="Calibri" w:hAnsi="Calibri"/>
              <w:b/>
              <w:color w:val="808080" w:themeColor="background1" w:themeShade="80"/>
              <w:sz w:val="16"/>
              <w:szCs w:val="16"/>
              <w:lang w:val="es-ES_tradnl"/>
            </w:rPr>
            <w:t>ACUERDO REGIONAL DE COOPERACIÓN PARA LA PROMOCIÓN DE LA CIENCIA Y LA TECNOLOGÍA NUCLEARES EN AMERICA LATINA Y EL CARIBE</w:t>
          </w:r>
        </w:p>
      </w:tc>
      <w:tc>
        <w:tcPr>
          <w:tcW w:w="1697" w:type="dxa"/>
        </w:tcPr>
        <w:p w14:paraId="33218EA8" w14:textId="77777777" w:rsidR="005F2E4C" w:rsidRPr="002E78EC" w:rsidRDefault="005F2E4C" w:rsidP="005F2E4C">
          <w:pPr>
            <w:pStyle w:val="Encabezado"/>
            <w:rPr>
              <w:lang w:val="es-ES_tradnl"/>
            </w:rPr>
          </w:pPr>
        </w:p>
      </w:tc>
    </w:tr>
  </w:tbl>
  <w:p w14:paraId="241CA974" w14:textId="77777777" w:rsidR="00D5535E" w:rsidRDefault="00D5535E">
    <w:pPr>
      <w:pStyle w:val="Encabezad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318" w:type="dxa"/>
      <w:tblInd w:w="1830" w:type="dxa"/>
      <w:tblLayout w:type="fixed"/>
      <w:tblLook w:val="01E0" w:firstRow="1" w:lastRow="1" w:firstColumn="1" w:lastColumn="1" w:noHBand="0" w:noVBand="0"/>
    </w:tblPr>
    <w:tblGrid>
      <w:gridCol w:w="1837"/>
      <w:gridCol w:w="6784"/>
      <w:gridCol w:w="1697"/>
    </w:tblGrid>
    <w:tr w:rsidR="008E1F31" w:rsidRPr="002E78EC" w14:paraId="65DAA248" w14:textId="77777777" w:rsidTr="008E1F31">
      <w:trPr>
        <w:trHeight w:val="389"/>
      </w:trPr>
      <w:tc>
        <w:tcPr>
          <w:tcW w:w="1837" w:type="dxa"/>
        </w:tcPr>
        <w:p w14:paraId="3DF8A427" w14:textId="77777777" w:rsidR="008E1F31" w:rsidRPr="002E78EC" w:rsidRDefault="008E1F31" w:rsidP="005F2E4C">
          <w:pPr>
            <w:pStyle w:val="Encabezado"/>
          </w:pPr>
          <w:r>
            <w:rPr>
              <w:noProof/>
              <w:lang w:val="en-GB" w:eastAsia="en-GB"/>
            </w:rPr>
            <w:drawing>
              <wp:inline distT="0" distB="0" distL="0" distR="0" wp14:anchorId="393AE366" wp14:editId="23329447">
                <wp:extent cx="713177" cy="657225"/>
                <wp:effectExtent l="0" t="0" r="0" b="0"/>
                <wp:docPr id="10" name="Imagen 10" descr="untitl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titl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2724" cy="656808"/>
                        </a:xfrm>
                        <a:prstGeom prst="rect">
                          <a:avLst/>
                        </a:prstGeom>
                        <a:noFill/>
                        <a:ln>
                          <a:noFill/>
                        </a:ln>
                      </pic:spPr>
                    </pic:pic>
                  </a:graphicData>
                </a:graphic>
              </wp:inline>
            </w:drawing>
          </w:r>
        </w:p>
      </w:tc>
      <w:tc>
        <w:tcPr>
          <w:tcW w:w="6784" w:type="dxa"/>
        </w:tcPr>
        <w:p w14:paraId="06BE318E" w14:textId="77777777" w:rsidR="008E1F31" w:rsidRPr="00333B30" w:rsidRDefault="008E1F31" w:rsidP="005F2E4C">
          <w:pPr>
            <w:pStyle w:val="Encabezado"/>
            <w:jc w:val="center"/>
            <w:rPr>
              <w:rFonts w:ascii="Calibri" w:hAnsi="Calibri"/>
              <w:b/>
              <w:color w:val="808080" w:themeColor="background1" w:themeShade="80"/>
              <w:sz w:val="22"/>
              <w:szCs w:val="22"/>
              <w:lang w:val="es-ES_tradnl"/>
            </w:rPr>
          </w:pPr>
          <w:r w:rsidRPr="00333B30">
            <w:rPr>
              <w:rFonts w:ascii="Calibri" w:hAnsi="Calibri"/>
              <w:b/>
              <w:color w:val="808080" w:themeColor="background1" w:themeShade="80"/>
              <w:sz w:val="22"/>
              <w:szCs w:val="22"/>
              <w:lang w:val="es-ES_tradnl"/>
            </w:rPr>
            <w:t>ARCAL</w:t>
          </w:r>
        </w:p>
        <w:p w14:paraId="497FCFB4" w14:textId="77777777" w:rsidR="008E1F31" w:rsidRPr="004C34A3" w:rsidRDefault="008E1F31" w:rsidP="005F2E4C">
          <w:pPr>
            <w:pStyle w:val="Textoindependiente"/>
            <w:jc w:val="center"/>
            <w:rPr>
              <w:rFonts w:ascii="Calibri" w:hAnsi="Calibri"/>
              <w:sz w:val="16"/>
              <w:szCs w:val="16"/>
              <w:lang w:val="es-ES_tradnl"/>
            </w:rPr>
          </w:pPr>
          <w:r w:rsidRPr="00333B30">
            <w:rPr>
              <w:rFonts w:ascii="Calibri" w:hAnsi="Calibri"/>
              <w:b/>
              <w:color w:val="808080" w:themeColor="background1" w:themeShade="80"/>
              <w:sz w:val="16"/>
              <w:szCs w:val="16"/>
              <w:lang w:val="es-ES_tradnl"/>
            </w:rPr>
            <w:t>ACUERDO REGIONAL DE COOPERACIÓN PARA LA PROMOCIÓN DE LA CIENCIA Y LA TECNOLOGÍA NUCLEARES EN AMERICA LATINA Y EL CARIBE</w:t>
          </w:r>
        </w:p>
      </w:tc>
      <w:tc>
        <w:tcPr>
          <w:tcW w:w="1697" w:type="dxa"/>
        </w:tcPr>
        <w:p w14:paraId="4750124B" w14:textId="77777777" w:rsidR="008E1F31" w:rsidRPr="002E78EC" w:rsidRDefault="008E1F31" w:rsidP="005F2E4C">
          <w:pPr>
            <w:pStyle w:val="Encabezado"/>
            <w:rPr>
              <w:lang w:val="es-ES_tradnl"/>
            </w:rPr>
          </w:pPr>
        </w:p>
      </w:tc>
    </w:tr>
  </w:tbl>
  <w:p w14:paraId="0F909899" w14:textId="77777777" w:rsidR="008E1F31" w:rsidRDefault="008E1F31">
    <w:pPr>
      <w:pStyle w:val="Encabezado"/>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318" w:type="dxa"/>
      <w:tblInd w:w="1830" w:type="dxa"/>
      <w:tblLayout w:type="fixed"/>
      <w:tblLook w:val="01E0" w:firstRow="1" w:lastRow="1" w:firstColumn="1" w:lastColumn="1" w:noHBand="0" w:noVBand="0"/>
    </w:tblPr>
    <w:tblGrid>
      <w:gridCol w:w="1837"/>
      <w:gridCol w:w="6784"/>
      <w:gridCol w:w="1697"/>
    </w:tblGrid>
    <w:tr w:rsidR="008E1F31" w:rsidRPr="002E78EC" w14:paraId="29CD2026" w14:textId="77777777" w:rsidTr="008E1F31">
      <w:trPr>
        <w:trHeight w:val="389"/>
      </w:trPr>
      <w:tc>
        <w:tcPr>
          <w:tcW w:w="1837" w:type="dxa"/>
        </w:tcPr>
        <w:p w14:paraId="45B19905" w14:textId="77777777" w:rsidR="008E1F31" w:rsidRPr="002E78EC" w:rsidRDefault="008E1F31" w:rsidP="005F2E4C">
          <w:pPr>
            <w:pStyle w:val="Encabezado"/>
          </w:pPr>
          <w:r>
            <w:rPr>
              <w:noProof/>
              <w:lang w:val="en-GB" w:eastAsia="en-GB"/>
            </w:rPr>
            <w:drawing>
              <wp:inline distT="0" distB="0" distL="0" distR="0" wp14:anchorId="510A6EF4" wp14:editId="184F6727">
                <wp:extent cx="713177" cy="657225"/>
                <wp:effectExtent l="0" t="0" r="0" b="0"/>
                <wp:docPr id="7" name="Imagen 7" descr="untitl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titl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2724" cy="656808"/>
                        </a:xfrm>
                        <a:prstGeom prst="rect">
                          <a:avLst/>
                        </a:prstGeom>
                        <a:noFill/>
                        <a:ln>
                          <a:noFill/>
                        </a:ln>
                      </pic:spPr>
                    </pic:pic>
                  </a:graphicData>
                </a:graphic>
              </wp:inline>
            </w:drawing>
          </w:r>
        </w:p>
      </w:tc>
      <w:tc>
        <w:tcPr>
          <w:tcW w:w="6784" w:type="dxa"/>
        </w:tcPr>
        <w:p w14:paraId="494826F0" w14:textId="77777777" w:rsidR="008E1F31" w:rsidRPr="00333B30" w:rsidRDefault="008E1F31" w:rsidP="005F2E4C">
          <w:pPr>
            <w:pStyle w:val="Encabezado"/>
            <w:jc w:val="center"/>
            <w:rPr>
              <w:rFonts w:ascii="Calibri" w:hAnsi="Calibri"/>
              <w:b/>
              <w:color w:val="808080" w:themeColor="background1" w:themeShade="80"/>
              <w:sz w:val="22"/>
              <w:szCs w:val="22"/>
              <w:lang w:val="es-ES_tradnl"/>
            </w:rPr>
          </w:pPr>
          <w:r w:rsidRPr="00333B30">
            <w:rPr>
              <w:rFonts w:ascii="Calibri" w:hAnsi="Calibri"/>
              <w:b/>
              <w:color w:val="808080" w:themeColor="background1" w:themeShade="80"/>
              <w:sz w:val="22"/>
              <w:szCs w:val="22"/>
              <w:lang w:val="es-ES_tradnl"/>
            </w:rPr>
            <w:t>ARCAL</w:t>
          </w:r>
        </w:p>
        <w:p w14:paraId="700AA205" w14:textId="77777777" w:rsidR="008E1F31" w:rsidRPr="004C34A3" w:rsidRDefault="008E1F31" w:rsidP="005F2E4C">
          <w:pPr>
            <w:pStyle w:val="Textoindependiente"/>
            <w:jc w:val="center"/>
            <w:rPr>
              <w:rFonts w:ascii="Calibri" w:hAnsi="Calibri"/>
              <w:sz w:val="16"/>
              <w:szCs w:val="16"/>
              <w:lang w:val="es-ES_tradnl"/>
            </w:rPr>
          </w:pPr>
          <w:r w:rsidRPr="00333B30">
            <w:rPr>
              <w:rFonts w:ascii="Calibri" w:hAnsi="Calibri"/>
              <w:b/>
              <w:color w:val="808080" w:themeColor="background1" w:themeShade="80"/>
              <w:sz w:val="16"/>
              <w:szCs w:val="16"/>
              <w:lang w:val="es-ES_tradnl"/>
            </w:rPr>
            <w:t>ACUERDO REGIONAL DE COOPERACIÓN PARA LA PROMOCIÓN DE LA CIENCIA Y LA TECNOLOGÍA NUCLEARES EN AMERICA LATINA Y EL CARIBE</w:t>
          </w:r>
        </w:p>
      </w:tc>
      <w:tc>
        <w:tcPr>
          <w:tcW w:w="1697" w:type="dxa"/>
        </w:tcPr>
        <w:p w14:paraId="62F69C0A" w14:textId="77777777" w:rsidR="008E1F31" w:rsidRPr="002E78EC" w:rsidRDefault="008E1F31" w:rsidP="005F2E4C">
          <w:pPr>
            <w:pStyle w:val="Encabezado"/>
            <w:rPr>
              <w:lang w:val="es-ES_tradnl"/>
            </w:rPr>
          </w:pPr>
        </w:p>
      </w:tc>
    </w:tr>
  </w:tbl>
  <w:p w14:paraId="3D571697" w14:textId="77777777" w:rsidR="008E1F31" w:rsidRDefault="008E1F31">
    <w:pPr>
      <w:pStyle w:val="Encabezado"/>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318" w:type="dxa"/>
      <w:tblInd w:w="-636" w:type="dxa"/>
      <w:tblLayout w:type="fixed"/>
      <w:tblLook w:val="01E0" w:firstRow="1" w:lastRow="1" w:firstColumn="1" w:lastColumn="1" w:noHBand="0" w:noVBand="0"/>
    </w:tblPr>
    <w:tblGrid>
      <w:gridCol w:w="1837"/>
      <w:gridCol w:w="6784"/>
      <w:gridCol w:w="1697"/>
    </w:tblGrid>
    <w:tr w:rsidR="008E1F31" w:rsidRPr="002E78EC" w14:paraId="7DCA0625" w14:textId="77777777" w:rsidTr="008E1F31">
      <w:trPr>
        <w:trHeight w:val="389"/>
      </w:trPr>
      <w:tc>
        <w:tcPr>
          <w:tcW w:w="1837" w:type="dxa"/>
        </w:tcPr>
        <w:p w14:paraId="0A6B68CA" w14:textId="77777777" w:rsidR="008E1F31" w:rsidRPr="002E78EC" w:rsidRDefault="008E1F31" w:rsidP="005F2E4C">
          <w:pPr>
            <w:pStyle w:val="Encabezado"/>
          </w:pPr>
          <w:r>
            <w:rPr>
              <w:noProof/>
              <w:lang w:val="en-GB" w:eastAsia="en-GB"/>
            </w:rPr>
            <w:drawing>
              <wp:inline distT="0" distB="0" distL="0" distR="0" wp14:anchorId="1582616A" wp14:editId="45DFCEB6">
                <wp:extent cx="713177" cy="657225"/>
                <wp:effectExtent l="0" t="0" r="0" b="0"/>
                <wp:docPr id="8" name="Imagen 8" descr="untitl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titl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2724" cy="656808"/>
                        </a:xfrm>
                        <a:prstGeom prst="rect">
                          <a:avLst/>
                        </a:prstGeom>
                        <a:noFill/>
                        <a:ln>
                          <a:noFill/>
                        </a:ln>
                      </pic:spPr>
                    </pic:pic>
                  </a:graphicData>
                </a:graphic>
              </wp:inline>
            </w:drawing>
          </w:r>
        </w:p>
      </w:tc>
      <w:tc>
        <w:tcPr>
          <w:tcW w:w="6784" w:type="dxa"/>
        </w:tcPr>
        <w:p w14:paraId="559FC906" w14:textId="77777777" w:rsidR="008E1F31" w:rsidRPr="00333B30" w:rsidRDefault="008E1F31" w:rsidP="005F2E4C">
          <w:pPr>
            <w:pStyle w:val="Encabezado"/>
            <w:jc w:val="center"/>
            <w:rPr>
              <w:rFonts w:ascii="Calibri" w:hAnsi="Calibri"/>
              <w:b/>
              <w:color w:val="808080" w:themeColor="background1" w:themeShade="80"/>
              <w:sz w:val="22"/>
              <w:szCs w:val="22"/>
              <w:lang w:val="es-ES_tradnl"/>
            </w:rPr>
          </w:pPr>
          <w:r w:rsidRPr="00333B30">
            <w:rPr>
              <w:rFonts w:ascii="Calibri" w:hAnsi="Calibri"/>
              <w:b/>
              <w:color w:val="808080" w:themeColor="background1" w:themeShade="80"/>
              <w:sz w:val="22"/>
              <w:szCs w:val="22"/>
              <w:lang w:val="es-ES_tradnl"/>
            </w:rPr>
            <w:t>ARCAL</w:t>
          </w:r>
        </w:p>
        <w:p w14:paraId="6DEFDB7F" w14:textId="77777777" w:rsidR="008E1F31" w:rsidRPr="004C34A3" w:rsidRDefault="008E1F31" w:rsidP="005F2E4C">
          <w:pPr>
            <w:pStyle w:val="Textoindependiente"/>
            <w:jc w:val="center"/>
            <w:rPr>
              <w:rFonts w:ascii="Calibri" w:hAnsi="Calibri"/>
              <w:sz w:val="16"/>
              <w:szCs w:val="16"/>
              <w:lang w:val="es-ES_tradnl"/>
            </w:rPr>
          </w:pPr>
          <w:r w:rsidRPr="00333B30">
            <w:rPr>
              <w:rFonts w:ascii="Calibri" w:hAnsi="Calibri"/>
              <w:b/>
              <w:color w:val="808080" w:themeColor="background1" w:themeShade="80"/>
              <w:sz w:val="16"/>
              <w:szCs w:val="16"/>
              <w:lang w:val="es-ES_tradnl"/>
            </w:rPr>
            <w:t>ACUERDO REGIONAL DE COOPERACIÓN PARA LA PROMOCIÓN DE LA CIENCIA Y LA TECNOLOGÍA NUCLEARES EN AMERICA LATINA Y EL CARIBE</w:t>
          </w:r>
        </w:p>
      </w:tc>
      <w:tc>
        <w:tcPr>
          <w:tcW w:w="1697" w:type="dxa"/>
        </w:tcPr>
        <w:p w14:paraId="25C47BB1" w14:textId="77777777" w:rsidR="008E1F31" w:rsidRPr="002E78EC" w:rsidRDefault="008E1F31" w:rsidP="005F2E4C">
          <w:pPr>
            <w:pStyle w:val="Encabezado"/>
            <w:rPr>
              <w:lang w:val="es-ES_tradnl"/>
            </w:rPr>
          </w:pPr>
        </w:p>
      </w:tc>
    </w:tr>
  </w:tbl>
  <w:p w14:paraId="4A5AB945" w14:textId="77777777" w:rsidR="008E1F31" w:rsidRDefault="008E1F31">
    <w:pPr>
      <w:pStyle w:val="Encabezado"/>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318" w:type="dxa"/>
      <w:tblInd w:w="-601" w:type="dxa"/>
      <w:tblLayout w:type="fixed"/>
      <w:tblLook w:val="01E0" w:firstRow="1" w:lastRow="1" w:firstColumn="1" w:lastColumn="1" w:noHBand="0" w:noVBand="0"/>
    </w:tblPr>
    <w:tblGrid>
      <w:gridCol w:w="1837"/>
      <w:gridCol w:w="6784"/>
      <w:gridCol w:w="1697"/>
    </w:tblGrid>
    <w:tr w:rsidR="00911382" w:rsidRPr="002E78EC" w14:paraId="5166A7DA" w14:textId="77777777" w:rsidTr="004C34A3">
      <w:trPr>
        <w:trHeight w:val="389"/>
      </w:trPr>
      <w:tc>
        <w:tcPr>
          <w:tcW w:w="1837" w:type="dxa"/>
        </w:tcPr>
        <w:p w14:paraId="15AC29BB" w14:textId="77777777" w:rsidR="00911382" w:rsidRPr="002E78EC" w:rsidRDefault="00911382" w:rsidP="00311332">
          <w:pPr>
            <w:pStyle w:val="Encabezado"/>
          </w:pPr>
          <w:r>
            <w:rPr>
              <w:noProof/>
              <w:lang w:val="en-GB" w:eastAsia="en-GB"/>
            </w:rPr>
            <w:drawing>
              <wp:inline distT="0" distB="0" distL="0" distR="0" wp14:anchorId="00202041" wp14:editId="6B82197B">
                <wp:extent cx="713177" cy="657225"/>
                <wp:effectExtent l="0" t="0" r="0" b="0"/>
                <wp:docPr id="1" name="Picture 1" descr="untitl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titl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2724" cy="656808"/>
                        </a:xfrm>
                        <a:prstGeom prst="rect">
                          <a:avLst/>
                        </a:prstGeom>
                        <a:noFill/>
                        <a:ln>
                          <a:noFill/>
                        </a:ln>
                      </pic:spPr>
                    </pic:pic>
                  </a:graphicData>
                </a:graphic>
              </wp:inline>
            </w:drawing>
          </w:r>
        </w:p>
      </w:tc>
      <w:tc>
        <w:tcPr>
          <w:tcW w:w="6784" w:type="dxa"/>
        </w:tcPr>
        <w:p w14:paraId="08C9AEBF" w14:textId="77777777" w:rsidR="00911382" w:rsidRPr="00333B30" w:rsidRDefault="00911382" w:rsidP="00311332">
          <w:pPr>
            <w:pStyle w:val="Encabezado"/>
            <w:jc w:val="center"/>
            <w:rPr>
              <w:rFonts w:ascii="Calibri" w:hAnsi="Calibri"/>
              <w:b/>
              <w:color w:val="808080" w:themeColor="background1" w:themeShade="80"/>
              <w:sz w:val="22"/>
              <w:szCs w:val="22"/>
              <w:lang w:val="es-ES_tradnl"/>
            </w:rPr>
          </w:pPr>
          <w:r w:rsidRPr="00333B30">
            <w:rPr>
              <w:rFonts w:ascii="Calibri" w:hAnsi="Calibri"/>
              <w:b/>
              <w:color w:val="808080" w:themeColor="background1" w:themeShade="80"/>
              <w:sz w:val="22"/>
              <w:szCs w:val="22"/>
              <w:lang w:val="es-ES_tradnl"/>
            </w:rPr>
            <w:t>ARCAL</w:t>
          </w:r>
        </w:p>
        <w:p w14:paraId="3C4197A0" w14:textId="77777777" w:rsidR="00911382" w:rsidRPr="004C34A3" w:rsidRDefault="00911382" w:rsidP="00311332">
          <w:pPr>
            <w:pStyle w:val="Textoindependiente"/>
            <w:jc w:val="center"/>
            <w:rPr>
              <w:rFonts w:ascii="Calibri" w:hAnsi="Calibri"/>
              <w:sz w:val="16"/>
              <w:szCs w:val="16"/>
              <w:lang w:val="es-ES_tradnl"/>
            </w:rPr>
          </w:pPr>
          <w:r w:rsidRPr="00333B30">
            <w:rPr>
              <w:rFonts w:ascii="Calibri" w:hAnsi="Calibri"/>
              <w:b/>
              <w:color w:val="808080" w:themeColor="background1" w:themeShade="80"/>
              <w:sz w:val="16"/>
              <w:szCs w:val="16"/>
              <w:lang w:val="es-ES_tradnl"/>
            </w:rPr>
            <w:t>ACUERDO REGIONAL DE COOPERACIÓN PARA LA PROMOCIÓN DE LA CIENCIA Y LA TECNOLOGÍA NUCLEARES EN AMERICA LATINA Y EL CARIBE</w:t>
          </w:r>
        </w:p>
      </w:tc>
      <w:tc>
        <w:tcPr>
          <w:tcW w:w="1697" w:type="dxa"/>
        </w:tcPr>
        <w:p w14:paraId="3B629E7B" w14:textId="77777777" w:rsidR="00911382" w:rsidRPr="002E78EC" w:rsidRDefault="00911382" w:rsidP="00311332">
          <w:pPr>
            <w:pStyle w:val="Encabezado"/>
            <w:rPr>
              <w:lang w:val="es-ES_tradnl"/>
            </w:rPr>
          </w:pPr>
        </w:p>
      </w:tc>
    </w:tr>
  </w:tbl>
  <w:p w14:paraId="6A4247DC" w14:textId="77777777" w:rsidR="00911382" w:rsidRPr="004C34A3" w:rsidRDefault="00911382">
    <w:pPr>
      <w:pStyle w:val="Encabezado"/>
      <w:rPr>
        <w:lang w:val="es-ES_tradnl"/>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A74374"/>
    <w:multiLevelType w:val="multilevel"/>
    <w:tmpl w:val="D778981C"/>
    <w:lvl w:ilvl="0">
      <w:start w:val="1"/>
      <w:numFmt w:val="decimal"/>
      <w:lvlText w:val="%1."/>
      <w:lvlJc w:val="left"/>
      <w:pPr>
        <w:ind w:left="720" w:hanging="360"/>
      </w:pPr>
    </w:lvl>
    <w:lvl w:ilvl="1">
      <w:start w:val="1"/>
      <w:numFmt w:val="decimal"/>
      <w:lvlText w:val="%2."/>
      <w:lvlJc w:val="left"/>
      <w:pPr>
        <w:ind w:left="1440" w:hanging="360"/>
      </w:pPr>
    </w:lvl>
    <w:lvl w:ilvl="2">
      <w:start w:val="1"/>
      <w:numFmt w:val="decimal"/>
      <w:lvlText w:val="%3."/>
      <w:lvlJc w:val="left"/>
      <w:pPr>
        <w:ind w:left="2160" w:hanging="360"/>
      </w:pPr>
    </w:lvl>
    <w:lvl w:ilvl="3">
      <w:start w:val="1"/>
      <w:numFmt w:val="decimal"/>
      <w:lvlText w:val="%4."/>
      <w:lvlJc w:val="left"/>
      <w:pPr>
        <w:ind w:left="2880" w:hanging="360"/>
      </w:pPr>
    </w:lvl>
    <w:lvl w:ilvl="4">
      <w:start w:val="1"/>
      <w:numFmt w:val="decimal"/>
      <w:lvlText w:val="%5."/>
      <w:lvlJc w:val="left"/>
      <w:pPr>
        <w:ind w:left="3600" w:hanging="360"/>
      </w:pPr>
    </w:lvl>
    <w:lvl w:ilvl="5">
      <w:start w:val="1"/>
      <w:numFmt w:val="decimal"/>
      <w:lvlText w:val="%6."/>
      <w:lvlJc w:val="left"/>
      <w:pPr>
        <w:ind w:left="4320" w:hanging="360"/>
      </w:pPr>
    </w:lvl>
    <w:lvl w:ilvl="6">
      <w:start w:val="1"/>
      <w:numFmt w:val="decimal"/>
      <w:lvlText w:val="%7."/>
      <w:lvlJc w:val="left"/>
      <w:pPr>
        <w:ind w:left="5040" w:hanging="360"/>
      </w:pPr>
    </w:lvl>
    <w:lvl w:ilvl="7">
      <w:start w:val="1"/>
      <w:numFmt w:val="decimal"/>
      <w:lvlText w:val="%8."/>
      <w:lvlJc w:val="left"/>
      <w:pPr>
        <w:ind w:left="5760" w:hanging="360"/>
      </w:pPr>
    </w:lvl>
    <w:lvl w:ilvl="8">
      <w:start w:val="1"/>
      <w:numFmt w:val="decimal"/>
      <w:lvlText w:val="%9."/>
      <w:lvlJc w:val="left"/>
      <w:pPr>
        <w:ind w:left="6480" w:hanging="360"/>
      </w:pPr>
    </w:lvl>
  </w:abstractNum>
  <w:abstractNum w:abstractNumId="1" w15:restartNumberingAfterBreak="0">
    <w:nsid w:val="00F31A9B"/>
    <w:multiLevelType w:val="multilevel"/>
    <w:tmpl w:val="B1C8B1A6"/>
    <w:lvl w:ilvl="0">
      <w:start w:val="1"/>
      <w:numFmt w:val="decimal"/>
      <w:lvlText w:val="%1."/>
      <w:lvlJc w:val="left"/>
      <w:pPr>
        <w:ind w:left="729" w:hanging="359"/>
      </w:pPr>
    </w:lvl>
    <w:lvl w:ilvl="1">
      <w:start w:val="1"/>
      <w:numFmt w:val="lowerLetter"/>
      <w:lvlText w:val="%2."/>
      <w:lvlJc w:val="left"/>
      <w:pPr>
        <w:ind w:left="1449" w:hanging="360"/>
      </w:pPr>
    </w:lvl>
    <w:lvl w:ilvl="2">
      <w:start w:val="1"/>
      <w:numFmt w:val="lowerRoman"/>
      <w:lvlText w:val="%3."/>
      <w:lvlJc w:val="right"/>
      <w:pPr>
        <w:ind w:left="2169" w:hanging="180"/>
      </w:pPr>
    </w:lvl>
    <w:lvl w:ilvl="3">
      <w:start w:val="1"/>
      <w:numFmt w:val="decimal"/>
      <w:lvlText w:val="%4."/>
      <w:lvlJc w:val="left"/>
      <w:pPr>
        <w:ind w:left="2889" w:hanging="360"/>
      </w:pPr>
    </w:lvl>
    <w:lvl w:ilvl="4">
      <w:start w:val="1"/>
      <w:numFmt w:val="lowerLetter"/>
      <w:lvlText w:val="%5."/>
      <w:lvlJc w:val="left"/>
      <w:pPr>
        <w:ind w:left="3609" w:hanging="360"/>
      </w:pPr>
    </w:lvl>
    <w:lvl w:ilvl="5">
      <w:start w:val="1"/>
      <w:numFmt w:val="lowerRoman"/>
      <w:lvlText w:val="%6."/>
      <w:lvlJc w:val="right"/>
      <w:pPr>
        <w:ind w:left="4329" w:hanging="180"/>
      </w:pPr>
    </w:lvl>
    <w:lvl w:ilvl="6">
      <w:start w:val="1"/>
      <w:numFmt w:val="decimal"/>
      <w:lvlText w:val="%7."/>
      <w:lvlJc w:val="left"/>
      <w:pPr>
        <w:ind w:left="5049" w:hanging="360"/>
      </w:pPr>
    </w:lvl>
    <w:lvl w:ilvl="7">
      <w:start w:val="1"/>
      <w:numFmt w:val="lowerLetter"/>
      <w:lvlText w:val="%8."/>
      <w:lvlJc w:val="left"/>
      <w:pPr>
        <w:ind w:left="5769" w:hanging="360"/>
      </w:pPr>
    </w:lvl>
    <w:lvl w:ilvl="8">
      <w:start w:val="1"/>
      <w:numFmt w:val="lowerRoman"/>
      <w:lvlText w:val="%9."/>
      <w:lvlJc w:val="right"/>
      <w:pPr>
        <w:ind w:left="6489" w:hanging="180"/>
      </w:pPr>
    </w:lvl>
  </w:abstractNum>
  <w:abstractNum w:abstractNumId="2" w15:restartNumberingAfterBreak="0">
    <w:nsid w:val="06E9581C"/>
    <w:multiLevelType w:val="multilevel"/>
    <w:tmpl w:val="F2E290BC"/>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 w15:restartNumberingAfterBreak="0">
    <w:nsid w:val="0D9B358B"/>
    <w:multiLevelType w:val="multilevel"/>
    <w:tmpl w:val="B5D4123E"/>
    <w:lvl w:ilvl="0">
      <w:start w:val="1"/>
      <w:numFmt w:val="decimal"/>
      <w:lvlText w:val="%1."/>
      <w:lvlJc w:val="left"/>
      <w:pPr>
        <w:ind w:left="720" w:hanging="360"/>
      </w:pPr>
      <w:rPr>
        <w:rFonts w:ascii="Times New Roman" w:eastAsia="Times New Roman" w:hAnsi="Times New Roman" w:cs="Times New Roman"/>
      </w:rPr>
    </w:lvl>
    <w:lvl w:ilvl="1">
      <w:start w:val="1"/>
      <w:numFmt w:val="decimal"/>
      <w:lvlText w:val="%2."/>
      <w:lvlJc w:val="left"/>
      <w:pPr>
        <w:ind w:left="1440" w:hanging="360"/>
      </w:pPr>
    </w:lvl>
    <w:lvl w:ilvl="2">
      <w:start w:val="1"/>
      <w:numFmt w:val="decimal"/>
      <w:lvlText w:val="%3."/>
      <w:lvlJc w:val="left"/>
      <w:pPr>
        <w:ind w:left="2160" w:hanging="360"/>
      </w:pPr>
    </w:lvl>
    <w:lvl w:ilvl="3">
      <w:start w:val="1"/>
      <w:numFmt w:val="decimal"/>
      <w:lvlText w:val="%4."/>
      <w:lvlJc w:val="left"/>
      <w:pPr>
        <w:ind w:left="2880" w:hanging="360"/>
      </w:pPr>
    </w:lvl>
    <w:lvl w:ilvl="4">
      <w:start w:val="1"/>
      <w:numFmt w:val="decimal"/>
      <w:lvlText w:val="%5."/>
      <w:lvlJc w:val="left"/>
      <w:pPr>
        <w:ind w:left="3600" w:hanging="360"/>
      </w:pPr>
    </w:lvl>
    <w:lvl w:ilvl="5">
      <w:start w:val="1"/>
      <w:numFmt w:val="decimal"/>
      <w:lvlText w:val="%6."/>
      <w:lvlJc w:val="left"/>
      <w:pPr>
        <w:ind w:left="4320" w:hanging="360"/>
      </w:pPr>
    </w:lvl>
    <w:lvl w:ilvl="6">
      <w:start w:val="1"/>
      <w:numFmt w:val="decimal"/>
      <w:lvlText w:val="%7."/>
      <w:lvlJc w:val="left"/>
      <w:pPr>
        <w:ind w:left="5040" w:hanging="360"/>
      </w:pPr>
    </w:lvl>
    <w:lvl w:ilvl="7">
      <w:start w:val="1"/>
      <w:numFmt w:val="decimal"/>
      <w:lvlText w:val="%8."/>
      <w:lvlJc w:val="left"/>
      <w:pPr>
        <w:ind w:left="5760" w:hanging="360"/>
      </w:pPr>
    </w:lvl>
    <w:lvl w:ilvl="8">
      <w:start w:val="1"/>
      <w:numFmt w:val="decimal"/>
      <w:lvlText w:val="%9."/>
      <w:lvlJc w:val="left"/>
      <w:pPr>
        <w:ind w:left="6480" w:hanging="360"/>
      </w:pPr>
    </w:lvl>
  </w:abstractNum>
  <w:abstractNum w:abstractNumId="4" w15:restartNumberingAfterBreak="0">
    <w:nsid w:val="14694589"/>
    <w:multiLevelType w:val="hybridMultilevel"/>
    <w:tmpl w:val="B5365608"/>
    <w:lvl w:ilvl="0" w:tplc="440A0001">
      <w:start w:val="1"/>
      <w:numFmt w:val="bullet"/>
      <w:lvlText w:val=""/>
      <w:lvlJc w:val="left"/>
      <w:pPr>
        <w:ind w:left="360" w:hanging="360"/>
      </w:pPr>
      <w:rPr>
        <w:rFonts w:ascii="Symbol" w:hAnsi="Symbol" w:hint="default"/>
      </w:rPr>
    </w:lvl>
    <w:lvl w:ilvl="1" w:tplc="440A0003" w:tentative="1">
      <w:start w:val="1"/>
      <w:numFmt w:val="bullet"/>
      <w:lvlText w:val="o"/>
      <w:lvlJc w:val="left"/>
      <w:pPr>
        <w:ind w:left="1080" w:hanging="360"/>
      </w:pPr>
      <w:rPr>
        <w:rFonts w:ascii="Courier New" w:hAnsi="Courier New" w:cs="Courier New" w:hint="default"/>
      </w:rPr>
    </w:lvl>
    <w:lvl w:ilvl="2" w:tplc="440A0005" w:tentative="1">
      <w:start w:val="1"/>
      <w:numFmt w:val="bullet"/>
      <w:lvlText w:val=""/>
      <w:lvlJc w:val="left"/>
      <w:pPr>
        <w:ind w:left="1800" w:hanging="360"/>
      </w:pPr>
      <w:rPr>
        <w:rFonts w:ascii="Wingdings" w:hAnsi="Wingdings" w:hint="default"/>
      </w:rPr>
    </w:lvl>
    <w:lvl w:ilvl="3" w:tplc="440A0001" w:tentative="1">
      <w:start w:val="1"/>
      <w:numFmt w:val="bullet"/>
      <w:lvlText w:val=""/>
      <w:lvlJc w:val="left"/>
      <w:pPr>
        <w:ind w:left="2520" w:hanging="360"/>
      </w:pPr>
      <w:rPr>
        <w:rFonts w:ascii="Symbol" w:hAnsi="Symbol" w:hint="default"/>
      </w:rPr>
    </w:lvl>
    <w:lvl w:ilvl="4" w:tplc="440A0003" w:tentative="1">
      <w:start w:val="1"/>
      <w:numFmt w:val="bullet"/>
      <w:lvlText w:val="o"/>
      <w:lvlJc w:val="left"/>
      <w:pPr>
        <w:ind w:left="3240" w:hanging="360"/>
      </w:pPr>
      <w:rPr>
        <w:rFonts w:ascii="Courier New" w:hAnsi="Courier New" w:cs="Courier New" w:hint="default"/>
      </w:rPr>
    </w:lvl>
    <w:lvl w:ilvl="5" w:tplc="440A0005" w:tentative="1">
      <w:start w:val="1"/>
      <w:numFmt w:val="bullet"/>
      <w:lvlText w:val=""/>
      <w:lvlJc w:val="left"/>
      <w:pPr>
        <w:ind w:left="3960" w:hanging="360"/>
      </w:pPr>
      <w:rPr>
        <w:rFonts w:ascii="Wingdings" w:hAnsi="Wingdings" w:hint="default"/>
      </w:rPr>
    </w:lvl>
    <w:lvl w:ilvl="6" w:tplc="440A0001" w:tentative="1">
      <w:start w:val="1"/>
      <w:numFmt w:val="bullet"/>
      <w:lvlText w:val=""/>
      <w:lvlJc w:val="left"/>
      <w:pPr>
        <w:ind w:left="4680" w:hanging="360"/>
      </w:pPr>
      <w:rPr>
        <w:rFonts w:ascii="Symbol" w:hAnsi="Symbol" w:hint="default"/>
      </w:rPr>
    </w:lvl>
    <w:lvl w:ilvl="7" w:tplc="440A0003" w:tentative="1">
      <w:start w:val="1"/>
      <w:numFmt w:val="bullet"/>
      <w:lvlText w:val="o"/>
      <w:lvlJc w:val="left"/>
      <w:pPr>
        <w:ind w:left="5400" w:hanging="360"/>
      </w:pPr>
      <w:rPr>
        <w:rFonts w:ascii="Courier New" w:hAnsi="Courier New" w:cs="Courier New" w:hint="default"/>
      </w:rPr>
    </w:lvl>
    <w:lvl w:ilvl="8" w:tplc="440A0005" w:tentative="1">
      <w:start w:val="1"/>
      <w:numFmt w:val="bullet"/>
      <w:lvlText w:val=""/>
      <w:lvlJc w:val="left"/>
      <w:pPr>
        <w:ind w:left="6120" w:hanging="360"/>
      </w:pPr>
      <w:rPr>
        <w:rFonts w:ascii="Wingdings" w:hAnsi="Wingdings" w:hint="default"/>
      </w:rPr>
    </w:lvl>
  </w:abstractNum>
  <w:abstractNum w:abstractNumId="5" w15:restartNumberingAfterBreak="0">
    <w:nsid w:val="17C35528"/>
    <w:multiLevelType w:val="hybridMultilevel"/>
    <w:tmpl w:val="393049C6"/>
    <w:lvl w:ilvl="0" w:tplc="440A0017">
      <w:start w:val="1"/>
      <w:numFmt w:val="lowerLetter"/>
      <w:lvlText w:val="%1)"/>
      <w:lvlJc w:val="left"/>
      <w:pPr>
        <w:ind w:left="360" w:hanging="360"/>
      </w:pPr>
      <w:rPr>
        <w:rFonts w:hint="default"/>
      </w:rPr>
    </w:lvl>
    <w:lvl w:ilvl="1" w:tplc="440A0019" w:tentative="1">
      <w:start w:val="1"/>
      <w:numFmt w:val="lowerLetter"/>
      <w:lvlText w:val="%2."/>
      <w:lvlJc w:val="left"/>
      <w:pPr>
        <w:ind w:left="1080" w:hanging="360"/>
      </w:pPr>
    </w:lvl>
    <w:lvl w:ilvl="2" w:tplc="440A001B" w:tentative="1">
      <w:start w:val="1"/>
      <w:numFmt w:val="lowerRoman"/>
      <w:lvlText w:val="%3."/>
      <w:lvlJc w:val="right"/>
      <w:pPr>
        <w:ind w:left="1800" w:hanging="180"/>
      </w:pPr>
    </w:lvl>
    <w:lvl w:ilvl="3" w:tplc="440A000F" w:tentative="1">
      <w:start w:val="1"/>
      <w:numFmt w:val="decimal"/>
      <w:lvlText w:val="%4."/>
      <w:lvlJc w:val="left"/>
      <w:pPr>
        <w:ind w:left="2520" w:hanging="360"/>
      </w:pPr>
    </w:lvl>
    <w:lvl w:ilvl="4" w:tplc="440A0019" w:tentative="1">
      <w:start w:val="1"/>
      <w:numFmt w:val="lowerLetter"/>
      <w:lvlText w:val="%5."/>
      <w:lvlJc w:val="left"/>
      <w:pPr>
        <w:ind w:left="3240" w:hanging="360"/>
      </w:pPr>
    </w:lvl>
    <w:lvl w:ilvl="5" w:tplc="440A001B" w:tentative="1">
      <w:start w:val="1"/>
      <w:numFmt w:val="lowerRoman"/>
      <w:lvlText w:val="%6."/>
      <w:lvlJc w:val="right"/>
      <w:pPr>
        <w:ind w:left="3960" w:hanging="180"/>
      </w:pPr>
    </w:lvl>
    <w:lvl w:ilvl="6" w:tplc="440A000F" w:tentative="1">
      <w:start w:val="1"/>
      <w:numFmt w:val="decimal"/>
      <w:lvlText w:val="%7."/>
      <w:lvlJc w:val="left"/>
      <w:pPr>
        <w:ind w:left="4680" w:hanging="360"/>
      </w:pPr>
    </w:lvl>
    <w:lvl w:ilvl="7" w:tplc="440A0019" w:tentative="1">
      <w:start w:val="1"/>
      <w:numFmt w:val="lowerLetter"/>
      <w:lvlText w:val="%8."/>
      <w:lvlJc w:val="left"/>
      <w:pPr>
        <w:ind w:left="5400" w:hanging="360"/>
      </w:pPr>
    </w:lvl>
    <w:lvl w:ilvl="8" w:tplc="440A001B" w:tentative="1">
      <w:start w:val="1"/>
      <w:numFmt w:val="lowerRoman"/>
      <w:lvlText w:val="%9."/>
      <w:lvlJc w:val="right"/>
      <w:pPr>
        <w:ind w:left="6120" w:hanging="180"/>
      </w:pPr>
    </w:lvl>
  </w:abstractNum>
  <w:abstractNum w:abstractNumId="6" w15:restartNumberingAfterBreak="0">
    <w:nsid w:val="19A634D0"/>
    <w:multiLevelType w:val="multilevel"/>
    <w:tmpl w:val="B096FE0E"/>
    <w:lvl w:ilvl="0">
      <w:start w:val="1"/>
      <w:numFmt w:val="decimal"/>
      <w:lvlText w:val="%1."/>
      <w:lvlJc w:val="left"/>
      <w:pPr>
        <w:ind w:left="1440" w:hanging="360"/>
      </w:pPr>
      <w:rPr>
        <w:u w:val="none"/>
      </w:rPr>
    </w:lvl>
    <w:lvl w:ilvl="1">
      <w:start w:val="1"/>
      <w:numFmt w:val="lowerLetter"/>
      <w:lvlText w:val="%2."/>
      <w:lvlJc w:val="left"/>
      <w:pPr>
        <w:ind w:left="2160" w:hanging="360"/>
      </w:pPr>
      <w:rPr>
        <w:u w:val="none"/>
      </w:rPr>
    </w:lvl>
    <w:lvl w:ilvl="2">
      <w:start w:val="1"/>
      <w:numFmt w:val="lowerRoman"/>
      <w:lvlText w:val="%3."/>
      <w:lvlJc w:val="right"/>
      <w:pPr>
        <w:ind w:left="2880" w:hanging="360"/>
      </w:pPr>
      <w:rPr>
        <w:u w:val="none"/>
      </w:rPr>
    </w:lvl>
    <w:lvl w:ilvl="3">
      <w:start w:val="1"/>
      <w:numFmt w:val="decimal"/>
      <w:lvlText w:val="%4."/>
      <w:lvlJc w:val="left"/>
      <w:pPr>
        <w:ind w:left="3600" w:hanging="360"/>
      </w:pPr>
      <w:rPr>
        <w:u w:val="none"/>
      </w:rPr>
    </w:lvl>
    <w:lvl w:ilvl="4">
      <w:start w:val="1"/>
      <w:numFmt w:val="lowerLetter"/>
      <w:lvlText w:val="%5."/>
      <w:lvlJc w:val="left"/>
      <w:pPr>
        <w:ind w:left="4320" w:hanging="360"/>
      </w:pPr>
      <w:rPr>
        <w:u w:val="none"/>
      </w:rPr>
    </w:lvl>
    <w:lvl w:ilvl="5">
      <w:start w:val="1"/>
      <w:numFmt w:val="lowerRoman"/>
      <w:lvlText w:val="%6."/>
      <w:lvlJc w:val="right"/>
      <w:pPr>
        <w:ind w:left="5040" w:hanging="360"/>
      </w:pPr>
      <w:rPr>
        <w:u w:val="none"/>
      </w:rPr>
    </w:lvl>
    <w:lvl w:ilvl="6">
      <w:start w:val="1"/>
      <w:numFmt w:val="decimal"/>
      <w:lvlText w:val="%7."/>
      <w:lvlJc w:val="left"/>
      <w:pPr>
        <w:ind w:left="5760" w:hanging="360"/>
      </w:pPr>
      <w:rPr>
        <w:u w:val="none"/>
      </w:rPr>
    </w:lvl>
    <w:lvl w:ilvl="7">
      <w:start w:val="1"/>
      <w:numFmt w:val="lowerLetter"/>
      <w:lvlText w:val="%8."/>
      <w:lvlJc w:val="left"/>
      <w:pPr>
        <w:ind w:left="6480" w:hanging="360"/>
      </w:pPr>
      <w:rPr>
        <w:u w:val="none"/>
      </w:rPr>
    </w:lvl>
    <w:lvl w:ilvl="8">
      <w:start w:val="1"/>
      <w:numFmt w:val="lowerRoman"/>
      <w:lvlText w:val="%9."/>
      <w:lvlJc w:val="right"/>
      <w:pPr>
        <w:ind w:left="7200" w:hanging="360"/>
      </w:pPr>
      <w:rPr>
        <w:u w:val="none"/>
      </w:rPr>
    </w:lvl>
  </w:abstractNum>
  <w:abstractNum w:abstractNumId="7" w15:restartNumberingAfterBreak="0">
    <w:nsid w:val="238F59DC"/>
    <w:multiLevelType w:val="hybridMultilevel"/>
    <w:tmpl w:val="28A833FE"/>
    <w:lvl w:ilvl="0" w:tplc="440A0001">
      <w:start w:val="1"/>
      <w:numFmt w:val="bullet"/>
      <w:lvlText w:val=""/>
      <w:lvlJc w:val="left"/>
      <w:pPr>
        <w:ind w:left="426" w:hanging="360"/>
      </w:pPr>
      <w:rPr>
        <w:rFonts w:ascii="Symbol" w:hAnsi="Symbol" w:hint="default"/>
      </w:rPr>
    </w:lvl>
    <w:lvl w:ilvl="1" w:tplc="766ECBE2">
      <w:numFmt w:val="bullet"/>
      <w:lvlText w:val="•"/>
      <w:lvlJc w:val="left"/>
      <w:pPr>
        <w:ind w:left="1506" w:hanging="720"/>
      </w:pPr>
      <w:rPr>
        <w:rFonts w:ascii="Times New Roman" w:eastAsia="Times New Roman" w:hAnsi="Times New Roman" w:cs="Times New Roman" w:hint="default"/>
      </w:rPr>
    </w:lvl>
    <w:lvl w:ilvl="2" w:tplc="440A0005" w:tentative="1">
      <w:start w:val="1"/>
      <w:numFmt w:val="bullet"/>
      <w:lvlText w:val=""/>
      <w:lvlJc w:val="left"/>
      <w:pPr>
        <w:ind w:left="1866" w:hanging="360"/>
      </w:pPr>
      <w:rPr>
        <w:rFonts w:ascii="Wingdings" w:hAnsi="Wingdings" w:hint="default"/>
      </w:rPr>
    </w:lvl>
    <w:lvl w:ilvl="3" w:tplc="440A0001" w:tentative="1">
      <w:start w:val="1"/>
      <w:numFmt w:val="bullet"/>
      <w:lvlText w:val=""/>
      <w:lvlJc w:val="left"/>
      <w:pPr>
        <w:ind w:left="2586" w:hanging="360"/>
      </w:pPr>
      <w:rPr>
        <w:rFonts w:ascii="Symbol" w:hAnsi="Symbol" w:hint="default"/>
      </w:rPr>
    </w:lvl>
    <w:lvl w:ilvl="4" w:tplc="440A0003" w:tentative="1">
      <w:start w:val="1"/>
      <w:numFmt w:val="bullet"/>
      <w:lvlText w:val="o"/>
      <w:lvlJc w:val="left"/>
      <w:pPr>
        <w:ind w:left="3306" w:hanging="360"/>
      </w:pPr>
      <w:rPr>
        <w:rFonts w:ascii="Courier New" w:hAnsi="Courier New" w:cs="Courier New" w:hint="default"/>
      </w:rPr>
    </w:lvl>
    <w:lvl w:ilvl="5" w:tplc="440A0005" w:tentative="1">
      <w:start w:val="1"/>
      <w:numFmt w:val="bullet"/>
      <w:lvlText w:val=""/>
      <w:lvlJc w:val="left"/>
      <w:pPr>
        <w:ind w:left="4026" w:hanging="360"/>
      </w:pPr>
      <w:rPr>
        <w:rFonts w:ascii="Wingdings" w:hAnsi="Wingdings" w:hint="default"/>
      </w:rPr>
    </w:lvl>
    <w:lvl w:ilvl="6" w:tplc="440A0001" w:tentative="1">
      <w:start w:val="1"/>
      <w:numFmt w:val="bullet"/>
      <w:lvlText w:val=""/>
      <w:lvlJc w:val="left"/>
      <w:pPr>
        <w:ind w:left="4746" w:hanging="360"/>
      </w:pPr>
      <w:rPr>
        <w:rFonts w:ascii="Symbol" w:hAnsi="Symbol" w:hint="default"/>
      </w:rPr>
    </w:lvl>
    <w:lvl w:ilvl="7" w:tplc="440A0003" w:tentative="1">
      <w:start w:val="1"/>
      <w:numFmt w:val="bullet"/>
      <w:lvlText w:val="o"/>
      <w:lvlJc w:val="left"/>
      <w:pPr>
        <w:ind w:left="5466" w:hanging="360"/>
      </w:pPr>
      <w:rPr>
        <w:rFonts w:ascii="Courier New" w:hAnsi="Courier New" w:cs="Courier New" w:hint="default"/>
      </w:rPr>
    </w:lvl>
    <w:lvl w:ilvl="8" w:tplc="440A0005" w:tentative="1">
      <w:start w:val="1"/>
      <w:numFmt w:val="bullet"/>
      <w:lvlText w:val=""/>
      <w:lvlJc w:val="left"/>
      <w:pPr>
        <w:ind w:left="6186" w:hanging="360"/>
      </w:pPr>
      <w:rPr>
        <w:rFonts w:ascii="Wingdings" w:hAnsi="Wingdings" w:hint="default"/>
      </w:rPr>
    </w:lvl>
  </w:abstractNum>
  <w:abstractNum w:abstractNumId="8" w15:restartNumberingAfterBreak="0">
    <w:nsid w:val="25265ABD"/>
    <w:multiLevelType w:val="singleLevel"/>
    <w:tmpl w:val="0C0A0017"/>
    <w:lvl w:ilvl="0">
      <w:start w:val="1"/>
      <w:numFmt w:val="lowerLetter"/>
      <w:lvlText w:val="%1)"/>
      <w:lvlJc w:val="left"/>
      <w:pPr>
        <w:tabs>
          <w:tab w:val="num" w:pos="360"/>
        </w:tabs>
        <w:ind w:left="360" w:hanging="360"/>
      </w:pPr>
      <w:rPr>
        <w:rFonts w:cs="Times New Roman"/>
      </w:rPr>
    </w:lvl>
  </w:abstractNum>
  <w:abstractNum w:abstractNumId="9" w15:restartNumberingAfterBreak="0">
    <w:nsid w:val="2B7F6DB9"/>
    <w:multiLevelType w:val="hybridMultilevel"/>
    <w:tmpl w:val="E01411F0"/>
    <w:lvl w:ilvl="0" w:tplc="961652B4">
      <w:start w:val="1"/>
      <w:numFmt w:val="decimal"/>
      <w:lvlText w:val="%1."/>
      <w:lvlJc w:val="left"/>
      <w:pPr>
        <w:tabs>
          <w:tab w:val="num" w:pos="900"/>
        </w:tabs>
        <w:ind w:left="900" w:hanging="360"/>
      </w:pPr>
      <w:rPr>
        <w:rFonts w:cs="Times New Roman"/>
      </w:rPr>
    </w:lvl>
    <w:lvl w:ilvl="1" w:tplc="D8E0BA42">
      <w:start w:val="2"/>
      <w:numFmt w:val="lowerLetter"/>
      <w:lvlText w:val="%2)"/>
      <w:lvlJc w:val="left"/>
      <w:pPr>
        <w:tabs>
          <w:tab w:val="num" w:pos="1077"/>
        </w:tabs>
        <w:ind w:left="1440" w:hanging="360"/>
      </w:pPr>
      <w:rPr>
        <w:rFonts w:cs="Times New Roman"/>
      </w:rPr>
    </w:lvl>
    <w:lvl w:ilvl="2" w:tplc="0809001B">
      <w:start w:val="1"/>
      <w:numFmt w:val="lowerRoman"/>
      <w:lvlText w:val="%3."/>
      <w:lvlJc w:val="right"/>
      <w:pPr>
        <w:tabs>
          <w:tab w:val="num" w:pos="2160"/>
        </w:tabs>
        <w:ind w:left="2160" w:hanging="180"/>
      </w:pPr>
      <w:rPr>
        <w:rFonts w:cs="Times New Roman"/>
      </w:rPr>
    </w:lvl>
    <w:lvl w:ilvl="3" w:tplc="0809000F">
      <w:start w:val="1"/>
      <w:numFmt w:val="decimal"/>
      <w:lvlText w:val="%4."/>
      <w:lvlJc w:val="left"/>
      <w:pPr>
        <w:tabs>
          <w:tab w:val="num" w:pos="2880"/>
        </w:tabs>
        <w:ind w:left="2880" w:hanging="360"/>
      </w:pPr>
      <w:rPr>
        <w:rFonts w:cs="Times New Roman"/>
      </w:rPr>
    </w:lvl>
    <w:lvl w:ilvl="4" w:tplc="08090019">
      <w:start w:val="1"/>
      <w:numFmt w:val="lowerLetter"/>
      <w:lvlText w:val="%5."/>
      <w:lvlJc w:val="left"/>
      <w:pPr>
        <w:tabs>
          <w:tab w:val="num" w:pos="3600"/>
        </w:tabs>
        <w:ind w:left="3600" w:hanging="360"/>
      </w:pPr>
      <w:rPr>
        <w:rFonts w:cs="Times New Roman"/>
      </w:rPr>
    </w:lvl>
    <w:lvl w:ilvl="5" w:tplc="0809001B">
      <w:start w:val="1"/>
      <w:numFmt w:val="lowerRoman"/>
      <w:lvlText w:val="%6."/>
      <w:lvlJc w:val="right"/>
      <w:pPr>
        <w:tabs>
          <w:tab w:val="num" w:pos="4320"/>
        </w:tabs>
        <w:ind w:left="4320" w:hanging="180"/>
      </w:pPr>
      <w:rPr>
        <w:rFonts w:cs="Times New Roman"/>
      </w:rPr>
    </w:lvl>
    <w:lvl w:ilvl="6" w:tplc="0809000F">
      <w:start w:val="1"/>
      <w:numFmt w:val="decimal"/>
      <w:lvlText w:val="%7."/>
      <w:lvlJc w:val="left"/>
      <w:pPr>
        <w:tabs>
          <w:tab w:val="num" w:pos="5040"/>
        </w:tabs>
        <w:ind w:left="5040" w:hanging="360"/>
      </w:pPr>
      <w:rPr>
        <w:rFonts w:cs="Times New Roman"/>
      </w:rPr>
    </w:lvl>
    <w:lvl w:ilvl="7" w:tplc="08090019">
      <w:start w:val="1"/>
      <w:numFmt w:val="lowerLetter"/>
      <w:lvlText w:val="%8."/>
      <w:lvlJc w:val="left"/>
      <w:pPr>
        <w:tabs>
          <w:tab w:val="num" w:pos="5760"/>
        </w:tabs>
        <w:ind w:left="5760" w:hanging="360"/>
      </w:pPr>
      <w:rPr>
        <w:rFonts w:cs="Times New Roman"/>
      </w:rPr>
    </w:lvl>
    <w:lvl w:ilvl="8" w:tplc="0809001B">
      <w:start w:val="1"/>
      <w:numFmt w:val="lowerRoman"/>
      <w:lvlText w:val="%9."/>
      <w:lvlJc w:val="right"/>
      <w:pPr>
        <w:tabs>
          <w:tab w:val="num" w:pos="6480"/>
        </w:tabs>
        <w:ind w:left="6480" w:hanging="180"/>
      </w:pPr>
      <w:rPr>
        <w:rFonts w:cs="Times New Roman"/>
      </w:rPr>
    </w:lvl>
  </w:abstractNum>
  <w:abstractNum w:abstractNumId="10" w15:restartNumberingAfterBreak="0">
    <w:nsid w:val="2F842639"/>
    <w:multiLevelType w:val="hybridMultilevel"/>
    <w:tmpl w:val="6C5A4C76"/>
    <w:lvl w:ilvl="0" w:tplc="6E426CFC">
      <w:start w:val="1"/>
      <w:numFmt w:val="lowerLetter"/>
      <w:lvlText w:val="%1)"/>
      <w:lvlJc w:val="left"/>
      <w:pPr>
        <w:ind w:left="1065" w:hanging="705"/>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 w15:restartNumberingAfterBreak="0">
    <w:nsid w:val="33882542"/>
    <w:multiLevelType w:val="multilevel"/>
    <w:tmpl w:val="00C4CC1C"/>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343A5448"/>
    <w:multiLevelType w:val="multilevel"/>
    <w:tmpl w:val="4A1C8450"/>
    <w:lvl w:ilvl="0">
      <w:start w:val="1"/>
      <w:numFmt w:val="lowerLetter"/>
      <w:lvlText w:val="%1)"/>
      <w:lvlJc w:val="left"/>
      <w:pPr>
        <w:ind w:left="360" w:hanging="360"/>
      </w:pPr>
    </w:lvl>
    <w:lvl w:ilvl="1">
      <w:start w:val="1"/>
      <w:numFmt w:val="bullet"/>
      <w:lvlText w:val=""/>
      <w:lvlJc w:val="left"/>
      <w:pPr>
        <w:ind w:left="0" w:firstLine="0"/>
      </w:pPr>
    </w:lvl>
    <w:lvl w:ilvl="2">
      <w:start w:val="1"/>
      <w:numFmt w:val="bullet"/>
      <w:lvlText w:val=""/>
      <w:lvlJc w:val="left"/>
      <w:pPr>
        <w:ind w:left="0" w:firstLine="0"/>
      </w:pPr>
    </w:lvl>
    <w:lvl w:ilvl="3">
      <w:start w:val="1"/>
      <w:numFmt w:val="bullet"/>
      <w:lvlText w:val=""/>
      <w:lvlJc w:val="left"/>
      <w:pPr>
        <w:ind w:left="0" w:firstLine="0"/>
      </w:pPr>
    </w:lvl>
    <w:lvl w:ilvl="4">
      <w:start w:val="1"/>
      <w:numFmt w:val="bullet"/>
      <w:lvlText w:val=""/>
      <w:lvlJc w:val="left"/>
      <w:pPr>
        <w:ind w:left="0" w:firstLine="0"/>
      </w:pPr>
    </w:lvl>
    <w:lvl w:ilvl="5">
      <w:start w:val="1"/>
      <w:numFmt w:val="bullet"/>
      <w:lvlText w:val=""/>
      <w:lvlJc w:val="left"/>
      <w:pPr>
        <w:ind w:left="0" w:firstLine="0"/>
      </w:pPr>
    </w:lvl>
    <w:lvl w:ilvl="6">
      <w:start w:val="1"/>
      <w:numFmt w:val="bullet"/>
      <w:lvlText w:val=""/>
      <w:lvlJc w:val="left"/>
      <w:pPr>
        <w:ind w:left="0" w:firstLine="0"/>
      </w:pPr>
    </w:lvl>
    <w:lvl w:ilvl="7">
      <w:start w:val="1"/>
      <w:numFmt w:val="bullet"/>
      <w:lvlText w:val=""/>
      <w:lvlJc w:val="left"/>
      <w:pPr>
        <w:ind w:left="0" w:firstLine="0"/>
      </w:pPr>
    </w:lvl>
    <w:lvl w:ilvl="8">
      <w:start w:val="1"/>
      <w:numFmt w:val="bullet"/>
      <w:lvlText w:val=""/>
      <w:lvlJc w:val="left"/>
      <w:pPr>
        <w:ind w:left="0" w:firstLine="0"/>
      </w:pPr>
    </w:lvl>
  </w:abstractNum>
  <w:abstractNum w:abstractNumId="13" w15:restartNumberingAfterBreak="0">
    <w:nsid w:val="3D3A2731"/>
    <w:multiLevelType w:val="multilevel"/>
    <w:tmpl w:val="9E3E56DE"/>
    <w:lvl w:ilvl="0">
      <w:start w:val="1"/>
      <w:numFmt w:val="bullet"/>
      <w:lvlText w:val="●"/>
      <w:lvlJc w:val="left"/>
      <w:pPr>
        <w:ind w:left="360" w:hanging="360"/>
      </w:pPr>
      <w:rPr>
        <w:u w:val="none"/>
      </w:rPr>
    </w:lvl>
    <w:lvl w:ilvl="1">
      <w:start w:val="1"/>
      <w:numFmt w:val="bullet"/>
      <w:lvlText w:val="○"/>
      <w:lvlJc w:val="left"/>
      <w:pPr>
        <w:ind w:left="1080" w:hanging="360"/>
      </w:pPr>
      <w:rPr>
        <w:u w:val="none"/>
      </w:rPr>
    </w:lvl>
    <w:lvl w:ilvl="2">
      <w:start w:val="1"/>
      <w:numFmt w:val="bullet"/>
      <w:lvlText w:val="■"/>
      <w:lvlJc w:val="left"/>
      <w:pPr>
        <w:ind w:left="1800" w:hanging="360"/>
      </w:pPr>
      <w:rPr>
        <w:u w:val="none"/>
      </w:rPr>
    </w:lvl>
    <w:lvl w:ilvl="3">
      <w:start w:val="1"/>
      <w:numFmt w:val="bullet"/>
      <w:lvlText w:val="●"/>
      <w:lvlJc w:val="left"/>
      <w:pPr>
        <w:ind w:left="2520" w:hanging="360"/>
      </w:pPr>
      <w:rPr>
        <w:u w:val="none"/>
      </w:rPr>
    </w:lvl>
    <w:lvl w:ilvl="4">
      <w:start w:val="1"/>
      <w:numFmt w:val="bullet"/>
      <w:lvlText w:val="○"/>
      <w:lvlJc w:val="left"/>
      <w:pPr>
        <w:ind w:left="3240" w:hanging="360"/>
      </w:pPr>
      <w:rPr>
        <w:u w:val="none"/>
      </w:rPr>
    </w:lvl>
    <w:lvl w:ilvl="5">
      <w:start w:val="1"/>
      <w:numFmt w:val="bullet"/>
      <w:lvlText w:val="■"/>
      <w:lvlJc w:val="left"/>
      <w:pPr>
        <w:ind w:left="3960" w:hanging="360"/>
      </w:pPr>
      <w:rPr>
        <w:u w:val="none"/>
      </w:rPr>
    </w:lvl>
    <w:lvl w:ilvl="6">
      <w:start w:val="1"/>
      <w:numFmt w:val="bullet"/>
      <w:lvlText w:val="●"/>
      <w:lvlJc w:val="left"/>
      <w:pPr>
        <w:ind w:left="4680" w:hanging="360"/>
      </w:pPr>
      <w:rPr>
        <w:u w:val="none"/>
      </w:rPr>
    </w:lvl>
    <w:lvl w:ilvl="7">
      <w:start w:val="1"/>
      <w:numFmt w:val="bullet"/>
      <w:lvlText w:val="○"/>
      <w:lvlJc w:val="left"/>
      <w:pPr>
        <w:ind w:left="5400" w:hanging="360"/>
      </w:pPr>
      <w:rPr>
        <w:u w:val="none"/>
      </w:rPr>
    </w:lvl>
    <w:lvl w:ilvl="8">
      <w:start w:val="1"/>
      <w:numFmt w:val="bullet"/>
      <w:lvlText w:val="■"/>
      <w:lvlJc w:val="left"/>
      <w:pPr>
        <w:ind w:left="6120" w:hanging="360"/>
      </w:pPr>
      <w:rPr>
        <w:u w:val="none"/>
      </w:rPr>
    </w:lvl>
  </w:abstractNum>
  <w:abstractNum w:abstractNumId="14" w15:restartNumberingAfterBreak="0">
    <w:nsid w:val="40315179"/>
    <w:multiLevelType w:val="multilevel"/>
    <w:tmpl w:val="F2E290BC"/>
    <w:lvl w:ilvl="0">
      <w:start w:val="1"/>
      <w:numFmt w:val="decimal"/>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15" w15:restartNumberingAfterBreak="0">
    <w:nsid w:val="48907BCD"/>
    <w:multiLevelType w:val="hybridMultilevel"/>
    <w:tmpl w:val="98801148"/>
    <w:lvl w:ilvl="0" w:tplc="440A000F">
      <w:start w:val="1"/>
      <w:numFmt w:val="decimal"/>
      <w:lvlText w:val="%1."/>
      <w:lvlJc w:val="left"/>
      <w:pPr>
        <w:ind w:left="720" w:hanging="360"/>
      </w:pPr>
      <w:rPr>
        <w:rFonts w:hint="default"/>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16" w15:restartNumberingAfterBreak="0">
    <w:nsid w:val="48B50527"/>
    <w:multiLevelType w:val="multilevel"/>
    <w:tmpl w:val="A9F47CD4"/>
    <w:lvl w:ilvl="0">
      <w:start w:val="1"/>
      <w:numFmt w:val="bullet"/>
      <w:lvlText w:val="●"/>
      <w:lvlJc w:val="left"/>
      <w:pPr>
        <w:ind w:left="360" w:hanging="360"/>
      </w:pPr>
      <w:rPr>
        <w:u w:val="none"/>
      </w:rPr>
    </w:lvl>
    <w:lvl w:ilvl="1">
      <w:start w:val="1"/>
      <w:numFmt w:val="bullet"/>
      <w:lvlText w:val="○"/>
      <w:lvlJc w:val="left"/>
      <w:pPr>
        <w:ind w:left="1080" w:hanging="360"/>
      </w:pPr>
      <w:rPr>
        <w:u w:val="none"/>
      </w:rPr>
    </w:lvl>
    <w:lvl w:ilvl="2">
      <w:start w:val="1"/>
      <w:numFmt w:val="bullet"/>
      <w:lvlText w:val="■"/>
      <w:lvlJc w:val="left"/>
      <w:pPr>
        <w:ind w:left="1800" w:hanging="360"/>
      </w:pPr>
      <w:rPr>
        <w:u w:val="none"/>
      </w:rPr>
    </w:lvl>
    <w:lvl w:ilvl="3">
      <w:start w:val="1"/>
      <w:numFmt w:val="bullet"/>
      <w:lvlText w:val="●"/>
      <w:lvlJc w:val="left"/>
      <w:pPr>
        <w:ind w:left="2520" w:hanging="360"/>
      </w:pPr>
      <w:rPr>
        <w:u w:val="none"/>
      </w:rPr>
    </w:lvl>
    <w:lvl w:ilvl="4">
      <w:start w:val="1"/>
      <w:numFmt w:val="bullet"/>
      <w:lvlText w:val="○"/>
      <w:lvlJc w:val="left"/>
      <w:pPr>
        <w:ind w:left="3240" w:hanging="360"/>
      </w:pPr>
      <w:rPr>
        <w:u w:val="none"/>
      </w:rPr>
    </w:lvl>
    <w:lvl w:ilvl="5">
      <w:start w:val="1"/>
      <w:numFmt w:val="bullet"/>
      <w:lvlText w:val="■"/>
      <w:lvlJc w:val="left"/>
      <w:pPr>
        <w:ind w:left="3960" w:hanging="360"/>
      </w:pPr>
      <w:rPr>
        <w:u w:val="none"/>
      </w:rPr>
    </w:lvl>
    <w:lvl w:ilvl="6">
      <w:start w:val="1"/>
      <w:numFmt w:val="bullet"/>
      <w:lvlText w:val="●"/>
      <w:lvlJc w:val="left"/>
      <w:pPr>
        <w:ind w:left="4680" w:hanging="360"/>
      </w:pPr>
      <w:rPr>
        <w:u w:val="none"/>
      </w:rPr>
    </w:lvl>
    <w:lvl w:ilvl="7">
      <w:start w:val="1"/>
      <w:numFmt w:val="bullet"/>
      <w:lvlText w:val="○"/>
      <w:lvlJc w:val="left"/>
      <w:pPr>
        <w:ind w:left="5400" w:hanging="360"/>
      </w:pPr>
      <w:rPr>
        <w:u w:val="none"/>
      </w:rPr>
    </w:lvl>
    <w:lvl w:ilvl="8">
      <w:start w:val="1"/>
      <w:numFmt w:val="bullet"/>
      <w:lvlText w:val="■"/>
      <w:lvlJc w:val="left"/>
      <w:pPr>
        <w:ind w:left="6120" w:hanging="360"/>
      </w:pPr>
      <w:rPr>
        <w:u w:val="none"/>
      </w:rPr>
    </w:lvl>
  </w:abstractNum>
  <w:abstractNum w:abstractNumId="17" w15:restartNumberingAfterBreak="0">
    <w:nsid w:val="49E112D4"/>
    <w:multiLevelType w:val="multilevel"/>
    <w:tmpl w:val="0CD6AEE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 w15:restartNumberingAfterBreak="0">
    <w:nsid w:val="4CC1561F"/>
    <w:multiLevelType w:val="multilevel"/>
    <w:tmpl w:val="EC4EECBC"/>
    <w:lvl w:ilvl="0">
      <w:start w:val="1"/>
      <w:numFmt w:val="decimal"/>
      <w:lvlText w:val="%1."/>
      <w:lvlJc w:val="left"/>
      <w:pPr>
        <w:tabs>
          <w:tab w:val="num" w:pos="360"/>
        </w:tabs>
        <w:ind w:left="360" w:hanging="360"/>
      </w:pPr>
    </w:lvl>
    <w:lvl w:ilvl="1">
      <w:start w:val="1"/>
      <w:numFmt w:val="lowerLetter"/>
      <w:lvlText w:val="%2)"/>
      <w:lvlJc w:val="left"/>
      <w:pPr>
        <w:tabs>
          <w:tab w:val="num" w:pos="-360"/>
        </w:tabs>
        <w:ind w:left="360" w:hanging="360"/>
      </w:pPr>
      <w:rPr>
        <w:rFonts w:cs="Times New Roman"/>
      </w:rPr>
    </w:lvl>
    <w:lvl w:ilvl="2">
      <w:start w:val="1"/>
      <w:numFmt w:val="lowerRoman"/>
      <w:lvlText w:val="%3."/>
      <w:lvlJc w:val="left"/>
      <w:pPr>
        <w:tabs>
          <w:tab w:val="num" w:pos="0"/>
        </w:tabs>
        <w:ind w:left="900" w:hanging="180"/>
      </w:pPr>
      <w:rPr>
        <w:rFonts w:cs="Times New Roman"/>
      </w:rPr>
    </w:lvl>
    <w:lvl w:ilvl="3">
      <w:start w:val="1"/>
      <w:numFmt w:val="decimal"/>
      <w:lvlText w:val="%4."/>
      <w:lvlJc w:val="left"/>
      <w:pPr>
        <w:tabs>
          <w:tab w:val="num" w:pos="0"/>
        </w:tabs>
        <w:ind w:left="1260" w:hanging="360"/>
      </w:pPr>
      <w:rPr>
        <w:rFonts w:cs="Times New Roman"/>
      </w:rPr>
    </w:lvl>
    <w:lvl w:ilvl="4">
      <w:start w:val="1"/>
      <w:numFmt w:val="lowerLetter"/>
      <w:lvlText w:val="%5."/>
      <w:lvlJc w:val="left"/>
      <w:pPr>
        <w:tabs>
          <w:tab w:val="num" w:pos="0"/>
        </w:tabs>
        <w:ind w:left="1620" w:hanging="360"/>
      </w:pPr>
      <w:rPr>
        <w:rFonts w:cs="Times New Roman"/>
      </w:rPr>
    </w:lvl>
    <w:lvl w:ilvl="5">
      <w:start w:val="1"/>
      <w:numFmt w:val="lowerRoman"/>
      <w:lvlText w:val="%6."/>
      <w:lvlJc w:val="left"/>
      <w:pPr>
        <w:tabs>
          <w:tab w:val="num" w:pos="0"/>
        </w:tabs>
        <w:ind w:left="1800" w:hanging="180"/>
      </w:pPr>
      <w:rPr>
        <w:rFonts w:cs="Times New Roman"/>
      </w:rPr>
    </w:lvl>
    <w:lvl w:ilvl="6">
      <w:start w:val="1"/>
      <w:numFmt w:val="decimal"/>
      <w:lvlText w:val="%7."/>
      <w:lvlJc w:val="left"/>
      <w:pPr>
        <w:tabs>
          <w:tab w:val="num" w:pos="0"/>
        </w:tabs>
        <w:ind w:left="2160" w:hanging="360"/>
      </w:pPr>
      <w:rPr>
        <w:rFonts w:cs="Times New Roman"/>
      </w:rPr>
    </w:lvl>
    <w:lvl w:ilvl="7">
      <w:start w:val="1"/>
      <w:numFmt w:val="lowerLetter"/>
      <w:lvlText w:val="%8."/>
      <w:lvlJc w:val="left"/>
      <w:pPr>
        <w:tabs>
          <w:tab w:val="num" w:pos="0"/>
        </w:tabs>
        <w:ind w:left="2520" w:hanging="360"/>
      </w:pPr>
      <w:rPr>
        <w:rFonts w:cs="Times New Roman"/>
      </w:rPr>
    </w:lvl>
    <w:lvl w:ilvl="8">
      <w:start w:val="1"/>
      <w:numFmt w:val="lowerRoman"/>
      <w:lvlText w:val="%9."/>
      <w:lvlJc w:val="left"/>
      <w:pPr>
        <w:tabs>
          <w:tab w:val="num" w:pos="0"/>
        </w:tabs>
        <w:ind w:left="2700" w:hanging="180"/>
      </w:pPr>
      <w:rPr>
        <w:rFonts w:cs="Times New Roman"/>
      </w:rPr>
    </w:lvl>
  </w:abstractNum>
  <w:abstractNum w:abstractNumId="19" w15:restartNumberingAfterBreak="0">
    <w:nsid w:val="4EAB35F2"/>
    <w:multiLevelType w:val="multilevel"/>
    <w:tmpl w:val="84B69A14"/>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4FA70F66"/>
    <w:multiLevelType w:val="multilevel"/>
    <w:tmpl w:val="E8FA55E8"/>
    <w:lvl w:ilvl="0">
      <w:start w:val="1"/>
      <w:numFmt w:val="bullet"/>
      <w:lvlText w:val="•"/>
      <w:lvlJc w:val="left"/>
      <w:pPr>
        <w:ind w:left="720" w:hanging="360"/>
      </w:pPr>
      <w:rPr>
        <w:rFonts w:ascii="Arial" w:eastAsia="Arial" w:hAnsi="Arial" w:cs="Arial"/>
      </w:rPr>
    </w:lvl>
    <w:lvl w:ilvl="1">
      <w:start w:val="1"/>
      <w:numFmt w:val="bullet"/>
      <w:lvlText w:val="•"/>
      <w:lvlJc w:val="left"/>
      <w:pPr>
        <w:ind w:left="1440" w:hanging="360"/>
      </w:pPr>
      <w:rPr>
        <w:rFonts w:ascii="Arial" w:eastAsia="Arial" w:hAnsi="Arial" w:cs="Arial"/>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Arial" w:eastAsia="Arial" w:hAnsi="Arial" w:cs="Arial"/>
      </w:rPr>
    </w:lvl>
    <w:lvl w:ilvl="4">
      <w:start w:val="1"/>
      <w:numFmt w:val="bullet"/>
      <w:lvlText w:val="•"/>
      <w:lvlJc w:val="left"/>
      <w:pPr>
        <w:ind w:left="3600" w:hanging="360"/>
      </w:pPr>
      <w:rPr>
        <w:rFonts w:ascii="Arial" w:eastAsia="Arial" w:hAnsi="Arial" w:cs="Arial"/>
      </w:rPr>
    </w:lvl>
    <w:lvl w:ilvl="5">
      <w:start w:val="1"/>
      <w:numFmt w:val="bullet"/>
      <w:lvlText w:val="•"/>
      <w:lvlJc w:val="left"/>
      <w:pPr>
        <w:ind w:left="4320" w:hanging="360"/>
      </w:pPr>
      <w:rPr>
        <w:rFonts w:ascii="Arial" w:eastAsia="Arial" w:hAnsi="Arial" w:cs="Arial"/>
      </w:rPr>
    </w:lvl>
    <w:lvl w:ilvl="6">
      <w:start w:val="1"/>
      <w:numFmt w:val="bullet"/>
      <w:lvlText w:val="•"/>
      <w:lvlJc w:val="left"/>
      <w:pPr>
        <w:ind w:left="5040" w:hanging="360"/>
      </w:pPr>
      <w:rPr>
        <w:rFonts w:ascii="Arial" w:eastAsia="Arial" w:hAnsi="Arial" w:cs="Arial"/>
      </w:rPr>
    </w:lvl>
    <w:lvl w:ilvl="7">
      <w:start w:val="1"/>
      <w:numFmt w:val="bullet"/>
      <w:lvlText w:val="•"/>
      <w:lvlJc w:val="left"/>
      <w:pPr>
        <w:ind w:left="5760" w:hanging="360"/>
      </w:pPr>
      <w:rPr>
        <w:rFonts w:ascii="Arial" w:eastAsia="Arial" w:hAnsi="Arial" w:cs="Arial"/>
      </w:rPr>
    </w:lvl>
    <w:lvl w:ilvl="8">
      <w:start w:val="1"/>
      <w:numFmt w:val="bullet"/>
      <w:lvlText w:val="•"/>
      <w:lvlJc w:val="left"/>
      <w:pPr>
        <w:ind w:left="6480" w:hanging="360"/>
      </w:pPr>
      <w:rPr>
        <w:rFonts w:ascii="Arial" w:eastAsia="Arial" w:hAnsi="Arial" w:cs="Arial"/>
      </w:rPr>
    </w:lvl>
  </w:abstractNum>
  <w:abstractNum w:abstractNumId="21" w15:restartNumberingAfterBreak="0">
    <w:nsid w:val="5C6E24B0"/>
    <w:multiLevelType w:val="hybridMultilevel"/>
    <w:tmpl w:val="54800B90"/>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5F156D58"/>
    <w:multiLevelType w:val="hybridMultilevel"/>
    <w:tmpl w:val="5254EFAC"/>
    <w:lvl w:ilvl="0" w:tplc="440A0001">
      <w:start w:val="1"/>
      <w:numFmt w:val="bullet"/>
      <w:lvlText w:val=""/>
      <w:lvlJc w:val="left"/>
      <w:pPr>
        <w:ind w:left="360" w:hanging="360"/>
      </w:pPr>
      <w:rPr>
        <w:rFonts w:ascii="Symbol" w:hAnsi="Symbol" w:hint="default"/>
      </w:rPr>
    </w:lvl>
    <w:lvl w:ilvl="1" w:tplc="440A0003" w:tentative="1">
      <w:start w:val="1"/>
      <w:numFmt w:val="bullet"/>
      <w:lvlText w:val="o"/>
      <w:lvlJc w:val="left"/>
      <w:pPr>
        <w:ind w:left="1080" w:hanging="360"/>
      </w:pPr>
      <w:rPr>
        <w:rFonts w:ascii="Courier New" w:hAnsi="Courier New" w:cs="Courier New" w:hint="default"/>
      </w:rPr>
    </w:lvl>
    <w:lvl w:ilvl="2" w:tplc="440A0005" w:tentative="1">
      <w:start w:val="1"/>
      <w:numFmt w:val="bullet"/>
      <w:lvlText w:val=""/>
      <w:lvlJc w:val="left"/>
      <w:pPr>
        <w:ind w:left="1800" w:hanging="360"/>
      </w:pPr>
      <w:rPr>
        <w:rFonts w:ascii="Wingdings" w:hAnsi="Wingdings" w:hint="default"/>
      </w:rPr>
    </w:lvl>
    <w:lvl w:ilvl="3" w:tplc="440A0001" w:tentative="1">
      <w:start w:val="1"/>
      <w:numFmt w:val="bullet"/>
      <w:lvlText w:val=""/>
      <w:lvlJc w:val="left"/>
      <w:pPr>
        <w:ind w:left="2520" w:hanging="360"/>
      </w:pPr>
      <w:rPr>
        <w:rFonts w:ascii="Symbol" w:hAnsi="Symbol" w:hint="default"/>
      </w:rPr>
    </w:lvl>
    <w:lvl w:ilvl="4" w:tplc="440A0003" w:tentative="1">
      <w:start w:val="1"/>
      <w:numFmt w:val="bullet"/>
      <w:lvlText w:val="o"/>
      <w:lvlJc w:val="left"/>
      <w:pPr>
        <w:ind w:left="3240" w:hanging="360"/>
      </w:pPr>
      <w:rPr>
        <w:rFonts w:ascii="Courier New" w:hAnsi="Courier New" w:cs="Courier New" w:hint="default"/>
      </w:rPr>
    </w:lvl>
    <w:lvl w:ilvl="5" w:tplc="440A0005" w:tentative="1">
      <w:start w:val="1"/>
      <w:numFmt w:val="bullet"/>
      <w:lvlText w:val=""/>
      <w:lvlJc w:val="left"/>
      <w:pPr>
        <w:ind w:left="3960" w:hanging="360"/>
      </w:pPr>
      <w:rPr>
        <w:rFonts w:ascii="Wingdings" w:hAnsi="Wingdings" w:hint="default"/>
      </w:rPr>
    </w:lvl>
    <w:lvl w:ilvl="6" w:tplc="440A0001" w:tentative="1">
      <w:start w:val="1"/>
      <w:numFmt w:val="bullet"/>
      <w:lvlText w:val=""/>
      <w:lvlJc w:val="left"/>
      <w:pPr>
        <w:ind w:left="4680" w:hanging="360"/>
      </w:pPr>
      <w:rPr>
        <w:rFonts w:ascii="Symbol" w:hAnsi="Symbol" w:hint="default"/>
      </w:rPr>
    </w:lvl>
    <w:lvl w:ilvl="7" w:tplc="440A0003" w:tentative="1">
      <w:start w:val="1"/>
      <w:numFmt w:val="bullet"/>
      <w:lvlText w:val="o"/>
      <w:lvlJc w:val="left"/>
      <w:pPr>
        <w:ind w:left="5400" w:hanging="360"/>
      </w:pPr>
      <w:rPr>
        <w:rFonts w:ascii="Courier New" w:hAnsi="Courier New" w:cs="Courier New" w:hint="default"/>
      </w:rPr>
    </w:lvl>
    <w:lvl w:ilvl="8" w:tplc="440A0005" w:tentative="1">
      <w:start w:val="1"/>
      <w:numFmt w:val="bullet"/>
      <w:lvlText w:val=""/>
      <w:lvlJc w:val="left"/>
      <w:pPr>
        <w:ind w:left="6120" w:hanging="360"/>
      </w:pPr>
      <w:rPr>
        <w:rFonts w:ascii="Wingdings" w:hAnsi="Wingdings" w:hint="default"/>
      </w:rPr>
    </w:lvl>
  </w:abstractNum>
  <w:abstractNum w:abstractNumId="23" w15:restartNumberingAfterBreak="0">
    <w:nsid w:val="623C6A80"/>
    <w:multiLevelType w:val="singleLevel"/>
    <w:tmpl w:val="0C0A0017"/>
    <w:lvl w:ilvl="0">
      <w:start w:val="1"/>
      <w:numFmt w:val="lowerLetter"/>
      <w:lvlText w:val="%1)"/>
      <w:lvlJc w:val="left"/>
      <w:pPr>
        <w:tabs>
          <w:tab w:val="num" w:pos="360"/>
        </w:tabs>
        <w:ind w:left="360" w:hanging="360"/>
      </w:pPr>
      <w:rPr>
        <w:rFonts w:cs="Times New Roman"/>
      </w:rPr>
    </w:lvl>
  </w:abstractNum>
  <w:abstractNum w:abstractNumId="24" w15:restartNumberingAfterBreak="0">
    <w:nsid w:val="68956660"/>
    <w:multiLevelType w:val="multilevel"/>
    <w:tmpl w:val="87E877D0"/>
    <w:lvl w:ilvl="0">
      <w:start w:val="1"/>
      <w:numFmt w:val="decimal"/>
      <w:lvlText w:val="%1."/>
      <w:lvlJc w:val="left"/>
      <w:pPr>
        <w:ind w:left="720" w:hanging="360"/>
      </w:pPr>
    </w:lvl>
    <w:lvl w:ilvl="1">
      <w:start w:val="1"/>
      <w:numFmt w:val="decimal"/>
      <w:lvlText w:val="%2."/>
      <w:lvlJc w:val="left"/>
      <w:pPr>
        <w:ind w:left="1440" w:hanging="360"/>
      </w:pPr>
    </w:lvl>
    <w:lvl w:ilvl="2">
      <w:start w:val="1"/>
      <w:numFmt w:val="decimal"/>
      <w:lvlText w:val="%3."/>
      <w:lvlJc w:val="left"/>
      <w:pPr>
        <w:ind w:left="2160" w:hanging="360"/>
      </w:pPr>
    </w:lvl>
    <w:lvl w:ilvl="3">
      <w:start w:val="1"/>
      <w:numFmt w:val="decimal"/>
      <w:lvlText w:val="%4."/>
      <w:lvlJc w:val="left"/>
      <w:pPr>
        <w:ind w:left="2880" w:hanging="360"/>
      </w:pPr>
    </w:lvl>
    <w:lvl w:ilvl="4">
      <w:start w:val="1"/>
      <w:numFmt w:val="decimal"/>
      <w:lvlText w:val="%5."/>
      <w:lvlJc w:val="left"/>
      <w:pPr>
        <w:ind w:left="3600" w:hanging="360"/>
      </w:pPr>
    </w:lvl>
    <w:lvl w:ilvl="5">
      <w:start w:val="1"/>
      <w:numFmt w:val="decimal"/>
      <w:lvlText w:val="%6."/>
      <w:lvlJc w:val="left"/>
      <w:pPr>
        <w:ind w:left="4320" w:hanging="360"/>
      </w:pPr>
    </w:lvl>
    <w:lvl w:ilvl="6">
      <w:start w:val="1"/>
      <w:numFmt w:val="decimal"/>
      <w:lvlText w:val="%7."/>
      <w:lvlJc w:val="left"/>
      <w:pPr>
        <w:ind w:left="5040" w:hanging="360"/>
      </w:pPr>
    </w:lvl>
    <w:lvl w:ilvl="7">
      <w:start w:val="1"/>
      <w:numFmt w:val="decimal"/>
      <w:lvlText w:val="%8."/>
      <w:lvlJc w:val="left"/>
      <w:pPr>
        <w:ind w:left="5760" w:hanging="360"/>
      </w:pPr>
    </w:lvl>
    <w:lvl w:ilvl="8">
      <w:start w:val="1"/>
      <w:numFmt w:val="decimal"/>
      <w:lvlText w:val="%9."/>
      <w:lvlJc w:val="left"/>
      <w:pPr>
        <w:ind w:left="6480" w:hanging="360"/>
      </w:pPr>
    </w:lvl>
  </w:abstractNum>
  <w:abstractNum w:abstractNumId="25" w15:restartNumberingAfterBreak="0">
    <w:nsid w:val="6A033D2E"/>
    <w:multiLevelType w:val="multilevel"/>
    <w:tmpl w:val="9A064844"/>
    <w:lvl w:ilvl="0">
      <w:start w:val="1"/>
      <w:numFmt w:val="decimal"/>
      <w:lvlText w:val="%1."/>
      <w:lvlJc w:val="left"/>
      <w:pPr>
        <w:ind w:left="720" w:hanging="360"/>
      </w:pPr>
    </w:lvl>
    <w:lvl w:ilvl="1">
      <w:start w:val="1"/>
      <w:numFmt w:val="decimal"/>
      <w:lvlText w:val="%2."/>
      <w:lvlJc w:val="left"/>
      <w:pPr>
        <w:ind w:left="1440" w:hanging="360"/>
      </w:pPr>
    </w:lvl>
    <w:lvl w:ilvl="2">
      <w:start w:val="1"/>
      <w:numFmt w:val="decimal"/>
      <w:lvlText w:val="%3."/>
      <w:lvlJc w:val="left"/>
      <w:pPr>
        <w:ind w:left="2160" w:hanging="360"/>
      </w:pPr>
    </w:lvl>
    <w:lvl w:ilvl="3">
      <w:start w:val="1"/>
      <w:numFmt w:val="decimal"/>
      <w:lvlText w:val="%4."/>
      <w:lvlJc w:val="left"/>
      <w:pPr>
        <w:ind w:left="2880" w:hanging="360"/>
      </w:pPr>
    </w:lvl>
    <w:lvl w:ilvl="4">
      <w:start w:val="1"/>
      <w:numFmt w:val="decimal"/>
      <w:lvlText w:val="%5."/>
      <w:lvlJc w:val="left"/>
      <w:pPr>
        <w:ind w:left="3600" w:hanging="360"/>
      </w:pPr>
    </w:lvl>
    <w:lvl w:ilvl="5">
      <w:start w:val="1"/>
      <w:numFmt w:val="decimal"/>
      <w:lvlText w:val="%6."/>
      <w:lvlJc w:val="left"/>
      <w:pPr>
        <w:ind w:left="4320" w:hanging="360"/>
      </w:pPr>
    </w:lvl>
    <w:lvl w:ilvl="6">
      <w:start w:val="1"/>
      <w:numFmt w:val="decimal"/>
      <w:lvlText w:val="%7."/>
      <w:lvlJc w:val="left"/>
      <w:pPr>
        <w:ind w:left="5040" w:hanging="360"/>
      </w:pPr>
    </w:lvl>
    <w:lvl w:ilvl="7">
      <w:start w:val="1"/>
      <w:numFmt w:val="decimal"/>
      <w:lvlText w:val="%8."/>
      <w:lvlJc w:val="left"/>
      <w:pPr>
        <w:ind w:left="5760" w:hanging="360"/>
      </w:pPr>
    </w:lvl>
    <w:lvl w:ilvl="8">
      <w:start w:val="1"/>
      <w:numFmt w:val="decimal"/>
      <w:lvlText w:val="%9."/>
      <w:lvlJc w:val="left"/>
      <w:pPr>
        <w:ind w:left="6480" w:hanging="360"/>
      </w:pPr>
    </w:lvl>
  </w:abstractNum>
  <w:abstractNum w:abstractNumId="26" w15:restartNumberingAfterBreak="0">
    <w:nsid w:val="6A3377FB"/>
    <w:multiLevelType w:val="multilevel"/>
    <w:tmpl w:val="7444F33A"/>
    <w:lvl w:ilvl="0">
      <w:start w:val="1"/>
      <w:numFmt w:val="decimal"/>
      <w:lvlText w:val="%1."/>
      <w:lvlJc w:val="left"/>
      <w:pPr>
        <w:ind w:left="720" w:hanging="360"/>
      </w:pPr>
    </w:lvl>
    <w:lvl w:ilvl="1">
      <w:start w:val="1"/>
      <w:numFmt w:val="decimal"/>
      <w:lvlText w:val="%2."/>
      <w:lvlJc w:val="left"/>
      <w:pPr>
        <w:ind w:left="1440" w:hanging="360"/>
      </w:pPr>
    </w:lvl>
    <w:lvl w:ilvl="2">
      <w:start w:val="1"/>
      <w:numFmt w:val="decimal"/>
      <w:lvlText w:val="%3."/>
      <w:lvlJc w:val="left"/>
      <w:pPr>
        <w:ind w:left="2160" w:hanging="360"/>
      </w:pPr>
    </w:lvl>
    <w:lvl w:ilvl="3">
      <w:start w:val="1"/>
      <w:numFmt w:val="decimal"/>
      <w:lvlText w:val="%4."/>
      <w:lvlJc w:val="left"/>
      <w:pPr>
        <w:ind w:left="2880" w:hanging="360"/>
      </w:pPr>
    </w:lvl>
    <w:lvl w:ilvl="4">
      <w:start w:val="1"/>
      <w:numFmt w:val="decimal"/>
      <w:lvlText w:val="%5."/>
      <w:lvlJc w:val="left"/>
      <w:pPr>
        <w:ind w:left="3600" w:hanging="360"/>
      </w:pPr>
    </w:lvl>
    <w:lvl w:ilvl="5">
      <w:start w:val="1"/>
      <w:numFmt w:val="decimal"/>
      <w:lvlText w:val="%6."/>
      <w:lvlJc w:val="left"/>
      <w:pPr>
        <w:ind w:left="4320" w:hanging="360"/>
      </w:pPr>
    </w:lvl>
    <w:lvl w:ilvl="6">
      <w:start w:val="1"/>
      <w:numFmt w:val="decimal"/>
      <w:lvlText w:val="%7."/>
      <w:lvlJc w:val="left"/>
      <w:pPr>
        <w:ind w:left="5040" w:hanging="360"/>
      </w:pPr>
    </w:lvl>
    <w:lvl w:ilvl="7">
      <w:start w:val="1"/>
      <w:numFmt w:val="decimal"/>
      <w:lvlText w:val="%8."/>
      <w:lvlJc w:val="left"/>
      <w:pPr>
        <w:ind w:left="5760" w:hanging="360"/>
      </w:pPr>
    </w:lvl>
    <w:lvl w:ilvl="8">
      <w:start w:val="1"/>
      <w:numFmt w:val="decimal"/>
      <w:lvlText w:val="%9."/>
      <w:lvlJc w:val="left"/>
      <w:pPr>
        <w:ind w:left="6480" w:hanging="360"/>
      </w:pPr>
    </w:lvl>
  </w:abstractNum>
  <w:abstractNum w:abstractNumId="27" w15:restartNumberingAfterBreak="0">
    <w:nsid w:val="72155A2A"/>
    <w:multiLevelType w:val="multilevel"/>
    <w:tmpl w:val="8E68C5EE"/>
    <w:lvl w:ilvl="0">
      <w:start w:val="1"/>
      <w:numFmt w:val="bullet"/>
      <w:lvlText w:val="•"/>
      <w:lvlJc w:val="left"/>
      <w:pPr>
        <w:ind w:left="720" w:hanging="360"/>
      </w:pPr>
      <w:rPr>
        <w:rFonts w:ascii="Arial" w:eastAsia="Arial" w:hAnsi="Arial" w:cs="Arial"/>
      </w:rPr>
    </w:lvl>
    <w:lvl w:ilvl="1">
      <w:start w:val="1"/>
      <w:numFmt w:val="bullet"/>
      <w:lvlText w:val="•"/>
      <w:lvlJc w:val="left"/>
      <w:pPr>
        <w:ind w:left="1440" w:hanging="360"/>
      </w:pPr>
      <w:rPr>
        <w:rFonts w:ascii="Arial" w:eastAsia="Arial" w:hAnsi="Arial" w:cs="Arial"/>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Arial" w:eastAsia="Arial" w:hAnsi="Arial" w:cs="Arial"/>
      </w:rPr>
    </w:lvl>
    <w:lvl w:ilvl="4">
      <w:start w:val="1"/>
      <w:numFmt w:val="bullet"/>
      <w:lvlText w:val="•"/>
      <w:lvlJc w:val="left"/>
      <w:pPr>
        <w:ind w:left="3600" w:hanging="360"/>
      </w:pPr>
      <w:rPr>
        <w:rFonts w:ascii="Arial" w:eastAsia="Arial" w:hAnsi="Arial" w:cs="Arial"/>
      </w:rPr>
    </w:lvl>
    <w:lvl w:ilvl="5">
      <w:start w:val="1"/>
      <w:numFmt w:val="bullet"/>
      <w:lvlText w:val="•"/>
      <w:lvlJc w:val="left"/>
      <w:pPr>
        <w:ind w:left="4320" w:hanging="360"/>
      </w:pPr>
      <w:rPr>
        <w:rFonts w:ascii="Arial" w:eastAsia="Arial" w:hAnsi="Arial" w:cs="Arial"/>
      </w:rPr>
    </w:lvl>
    <w:lvl w:ilvl="6">
      <w:start w:val="1"/>
      <w:numFmt w:val="bullet"/>
      <w:lvlText w:val="•"/>
      <w:lvlJc w:val="left"/>
      <w:pPr>
        <w:ind w:left="5040" w:hanging="360"/>
      </w:pPr>
      <w:rPr>
        <w:rFonts w:ascii="Arial" w:eastAsia="Arial" w:hAnsi="Arial" w:cs="Arial"/>
      </w:rPr>
    </w:lvl>
    <w:lvl w:ilvl="7">
      <w:start w:val="1"/>
      <w:numFmt w:val="bullet"/>
      <w:lvlText w:val="•"/>
      <w:lvlJc w:val="left"/>
      <w:pPr>
        <w:ind w:left="5760" w:hanging="360"/>
      </w:pPr>
      <w:rPr>
        <w:rFonts w:ascii="Arial" w:eastAsia="Arial" w:hAnsi="Arial" w:cs="Arial"/>
      </w:rPr>
    </w:lvl>
    <w:lvl w:ilvl="8">
      <w:start w:val="1"/>
      <w:numFmt w:val="bullet"/>
      <w:lvlText w:val="•"/>
      <w:lvlJc w:val="left"/>
      <w:pPr>
        <w:ind w:left="6480" w:hanging="360"/>
      </w:pPr>
      <w:rPr>
        <w:rFonts w:ascii="Arial" w:eastAsia="Arial" w:hAnsi="Arial" w:cs="Arial"/>
      </w:rPr>
    </w:lvl>
  </w:abstractNum>
  <w:abstractNum w:abstractNumId="28" w15:restartNumberingAfterBreak="0">
    <w:nsid w:val="747923DF"/>
    <w:multiLevelType w:val="multilevel"/>
    <w:tmpl w:val="B03A3020"/>
    <w:lvl w:ilvl="0">
      <w:start w:val="1"/>
      <w:numFmt w:val="decimal"/>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29" w15:restartNumberingAfterBreak="0">
    <w:nsid w:val="754F2AC2"/>
    <w:multiLevelType w:val="multilevel"/>
    <w:tmpl w:val="31388980"/>
    <w:lvl w:ilvl="0">
      <w:start w:val="1"/>
      <w:numFmt w:val="bullet"/>
      <w:lvlText w:val="•"/>
      <w:lvlJc w:val="left"/>
      <w:pPr>
        <w:ind w:left="720" w:hanging="360"/>
      </w:pPr>
      <w:rPr>
        <w:rFonts w:ascii="Arial" w:eastAsia="Arial" w:hAnsi="Arial" w:cs="Arial"/>
      </w:rPr>
    </w:lvl>
    <w:lvl w:ilvl="1">
      <w:start w:val="1"/>
      <w:numFmt w:val="bullet"/>
      <w:lvlText w:val="•"/>
      <w:lvlJc w:val="left"/>
      <w:pPr>
        <w:ind w:left="1440" w:hanging="360"/>
      </w:pPr>
      <w:rPr>
        <w:rFonts w:ascii="Arial" w:eastAsia="Arial" w:hAnsi="Arial" w:cs="Arial"/>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Arial" w:eastAsia="Arial" w:hAnsi="Arial" w:cs="Arial"/>
      </w:rPr>
    </w:lvl>
    <w:lvl w:ilvl="4">
      <w:start w:val="1"/>
      <w:numFmt w:val="bullet"/>
      <w:lvlText w:val="•"/>
      <w:lvlJc w:val="left"/>
      <w:pPr>
        <w:ind w:left="3600" w:hanging="360"/>
      </w:pPr>
      <w:rPr>
        <w:rFonts w:ascii="Arial" w:eastAsia="Arial" w:hAnsi="Arial" w:cs="Arial"/>
      </w:rPr>
    </w:lvl>
    <w:lvl w:ilvl="5">
      <w:start w:val="1"/>
      <w:numFmt w:val="bullet"/>
      <w:lvlText w:val="•"/>
      <w:lvlJc w:val="left"/>
      <w:pPr>
        <w:ind w:left="4320" w:hanging="360"/>
      </w:pPr>
      <w:rPr>
        <w:rFonts w:ascii="Arial" w:eastAsia="Arial" w:hAnsi="Arial" w:cs="Arial"/>
      </w:rPr>
    </w:lvl>
    <w:lvl w:ilvl="6">
      <w:start w:val="1"/>
      <w:numFmt w:val="bullet"/>
      <w:lvlText w:val="•"/>
      <w:lvlJc w:val="left"/>
      <w:pPr>
        <w:ind w:left="5040" w:hanging="360"/>
      </w:pPr>
      <w:rPr>
        <w:rFonts w:ascii="Arial" w:eastAsia="Arial" w:hAnsi="Arial" w:cs="Arial"/>
      </w:rPr>
    </w:lvl>
    <w:lvl w:ilvl="7">
      <w:start w:val="1"/>
      <w:numFmt w:val="bullet"/>
      <w:lvlText w:val="•"/>
      <w:lvlJc w:val="left"/>
      <w:pPr>
        <w:ind w:left="5760" w:hanging="360"/>
      </w:pPr>
      <w:rPr>
        <w:rFonts w:ascii="Arial" w:eastAsia="Arial" w:hAnsi="Arial" w:cs="Arial"/>
      </w:rPr>
    </w:lvl>
    <w:lvl w:ilvl="8">
      <w:start w:val="1"/>
      <w:numFmt w:val="bullet"/>
      <w:lvlText w:val="•"/>
      <w:lvlJc w:val="left"/>
      <w:pPr>
        <w:ind w:left="6480" w:hanging="360"/>
      </w:pPr>
      <w:rPr>
        <w:rFonts w:ascii="Arial" w:eastAsia="Arial" w:hAnsi="Arial" w:cs="Arial"/>
      </w:rPr>
    </w:lvl>
  </w:abstractNum>
  <w:abstractNum w:abstractNumId="30" w15:restartNumberingAfterBreak="0">
    <w:nsid w:val="75B56CF3"/>
    <w:multiLevelType w:val="hybridMultilevel"/>
    <w:tmpl w:val="636A4B88"/>
    <w:lvl w:ilvl="0" w:tplc="140A000F">
      <w:start w:val="1"/>
      <w:numFmt w:val="decimal"/>
      <w:lvlText w:val="%1."/>
      <w:lvlJc w:val="left"/>
      <w:pPr>
        <w:ind w:left="729" w:hanging="360"/>
      </w:pPr>
    </w:lvl>
    <w:lvl w:ilvl="1" w:tplc="04090019">
      <w:start w:val="1"/>
      <w:numFmt w:val="lowerLetter"/>
      <w:lvlText w:val="%2."/>
      <w:lvlJc w:val="left"/>
      <w:pPr>
        <w:ind w:left="1449" w:hanging="360"/>
      </w:pPr>
    </w:lvl>
    <w:lvl w:ilvl="2" w:tplc="0409001B" w:tentative="1">
      <w:start w:val="1"/>
      <w:numFmt w:val="lowerRoman"/>
      <w:lvlText w:val="%3."/>
      <w:lvlJc w:val="right"/>
      <w:pPr>
        <w:ind w:left="2169" w:hanging="180"/>
      </w:pPr>
    </w:lvl>
    <w:lvl w:ilvl="3" w:tplc="0409000F" w:tentative="1">
      <w:start w:val="1"/>
      <w:numFmt w:val="decimal"/>
      <w:lvlText w:val="%4."/>
      <w:lvlJc w:val="left"/>
      <w:pPr>
        <w:ind w:left="2889" w:hanging="360"/>
      </w:pPr>
    </w:lvl>
    <w:lvl w:ilvl="4" w:tplc="04090019" w:tentative="1">
      <w:start w:val="1"/>
      <w:numFmt w:val="lowerLetter"/>
      <w:lvlText w:val="%5."/>
      <w:lvlJc w:val="left"/>
      <w:pPr>
        <w:ind w:left="3609" w:hanging="360"/>
      </w:pPr>
    </w:lvl>
    <w:lvl w:ilvl="5" w:tplc="0409001B" w:tentative="1">
      <w:start w:val="1"/>
      <w:numFmt w:val="lowerRoman"/>
      <w:lvlText w:val="%6."/>
      <w:lvlJc w:val="right"/>
      <w:pPr>
        <w:ind w:left="4329" w:hanging="180"/>
      </w:pPr>
    </w:lvl>
    <w:lvl w:ilvl="6" w:tplc="0409000F" w:tentative="1">
      <w:start w:val="1"/>
      <w:numFmt w:val="decimal"/>
      <w:lvlText w:val="%7."/>
      <w:lvlJc w:val="left"/>
      <w:pPr>
        <w:ind w:left="5049" w:hanging="360"/>
      </w:pPr>
    </w:lvl>
    <w:lvl w:ilvl="7" w:tplc="04090019" w:tentative="1">
      <w:start w:val="1"/>
      <w:numFmt w:val="lowerLetter"/>
      <w:lvlText w:val="%8."/>
      <w:lvlJc w:val="left"/>
      <w:pPr>
        <w:ind w:left="5769" w:hanging="360"/>
      </w:pPr>
    </w:lvl>
    <w:lvl w:ilvl="8" w:tplc="0409001B" w:tentative="1">
      <w:start w:val="1"/>
      <w:numFmt w:val="lowerRoman"/>
      <w:lvlText w:val="%9."/>
      <w:lvlJc w:val="right"/>
      <w:pPr>
        <w:ind w:left="6489" w:hanging="180"/>
      </w:pPr>
    </w:lvl>
  </w:abstractNum>
  <w:abstractNum w:abstractNumId="31" w15:restartNumberingAfterBreak="0">
    <w:nsid w:val="780E0D9F"/>
    <w:multiLevelType w:val="multilevel"/>
    <w:tmpl w:val="A0FC9240"/>
    <w:lvl w:ilvl="0">
      <w:start w:val="1"/>
      <w:numFmt w:val="decimal"/>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32" w15:restartNumberingAfterBreak="0">
    <w:nsid w:val="796E4769"/>
    <w:multiLevelType w:val="multilevel"/>
    <w:tmpl w:val="B7FCD6A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3" w15:restartNumberingAfterBreak="0">
    <w:nsid w:val="7A141AA9"/>
    <w:multiLevelType w:val="multilevel"/>
    <w:tmpl w:val="15549460"/>
    <w:lvl w:ilvl="0">
      <w:start w:val="1"/>
      <w:numFmt w:val="bullet"/>
      <w:lvlText w:val="●"/>
      <w:lvlJc w:val="left"/>
      <w:pPr>
        <w:ind w:left="360" w:hanging="360"/>
      </w:pPr>
      <w:rPr>
        <w:u w:val="none"/>
      </w:rPr>
    </w:lvl>
    <w:lvl w:ilvl="1">
      <w:start w:val="1"/>
      <w:numFmt w:val="bullet"/>
      <w:lvlText w:val="○"/>
      <w:lvlJc w:val="left"/>
      <w:pPr>
        <w:ind w:left="1080" w:hanging="360"/>
      </w:pPr>
      <w:rPr>
        <w:u w:val="none"/>
      </w:rPr>
    </w:lvl>
    <w:lvl w:ilvl="2">
      <w:start w:val="1"/>
      <w:numFmt w:val="bullet"/>
      <w:lvlText w:val="■"/>
      <w:lvlJc w:val="left"/>
      <w:pPr>
        <w:ind w:left="1800" w:hanging="360"/>
      </w:pPr>
      <w:rPr>
        <w:u w:val="none"/>
      </w:rPr>
    </w:lvl>
    <w:lvl w:ilvl="3">
      <w:start w:val="1"/>
      <w:numFmt w:val="bullet"/>
      <w:lvlText w:val="●"/>
      <w:lvlJc w:val="left"/>
      <w:pPr>
        <w:ind w:left="2520" w:hanging="360"/>
      </w:pPr>
      <w:rPr>
        <w:u w:val="none"/>
      </w:rPr>
    </w:lvl>
    <w:lvl w:ilvl="4">
      <w:start w:val="1"/>
      <w:numFmt w:val="bullet"/>
      <w:lvlText w:val="○"/>
      <w:lvlJc w:val="left"/>
      <w:pPr>
        <w:ind w:left="3240" w:hanging="360"/>
      </w:pPr>
      <w:rPr>
        <w:u w:val="none"/>
      </w:rPr>
    </w:lvl>
    <w:lvl w:ilvl="5">
      <w:start w:val="1"/>
      <w:numFmt w:val="bullet"/>
      <w:lvlText w:val="■"/>
      <w:lvlJc w:val="left"/>
      <w:pPr>
        <w:ind w:left="3960" w:hanging="360"/>
      </w:pPr>
      <w:rPr>
        <w:u w:val="none"/>
      </w:rPr>
    </w:lvl>
    <w:lvl w:ilvl="6">
      <w:start w:val="1"/>
      <w:numFmt w:val="bullet"/>
      <w:lvlText w:val="●"/>
      <w:lvlJc w:val="left"/>
      <w:pPr>
        <w:ind w:left="4680" w:hanging="360"/>
      </w:pPr>
      <w:rPr>
        <w:u w:val="none"/>
      </w:rPr>
    </w:lvl>
    <w:lvl w:ilvl="7">
      <w:start w:val="1"/>
      <w:numFmt w:val="bullet"/>
      <w:lvlText w:val="○"/>
      <w:lvlJc w:val="left"/>
      <w:pPr>
        <w:ind w:left="5400" w:hanging="360"/>
      </w:pPr>
      <w:rPr>
        <w:u w:val="none"/>
      </w:rPr>
    </w:lvl>
    <w:lvl w:ilvl="8">
      <w:start w:val="1"/>
      <w:numFmt w:val="bullet"/>
      <w:lvlText w:val="■"/>
      <w:lvlJc w:val="left"/>
      <w:pPr>
        <w:ind w:left="6120" w:hanging="360"/>
      </w:pPr>
      <w:rPr>
        <w:u w:val="none"/>
      </w:rPr>
    </w:lvl>
  </w:abstractNum>
  <w:abstractNum w:abstractNumId="34" w15:restartNumberingAfterBreak="0">
    <w:nsid w:val="7F9E2D23"/>
    <w:multiLevelType w:val="hybridMultilevel"/>
    <w:tmpl w:val="45F413DE"/>
    <w:lvl w:ilvl="0" w:tplc="440A0017">
      <w:start w:val="1"/>
      <w:numFmt w:val="lowerLetter"/>
      <w:lvlText w:val="%1)"/>
      <w:lvlJc w:val="left"/>
      <w:pPr>
        <w:ind w:left="360" w:hanging="360"/>
      </w:pPr>
      <w:rPr>
        <w:rFonts w:hint="default"/>
      </w:rPr>
    </w:lvl>
    <w:lvl w:ilvl="1" w:tplc="440A0019" w:tentative="1">
      <w:start w:val="1"/>
      <w:numFmt w:val="lowerLetter"/>
      <w:lvlText w:val="%2."/>
      <w:lvlJc w:val="left"/>
      <w:pPr>
        <w:ind w:left="1080" w:hanging="360"/>
      </w:pPr>
    </w:lvl>
    <w:lvl w:ilvl="2" w:tplc="440A001B" w:tentative="1">
      <w:start w:val="1"/>
      <w:numFmt w:val="lowerRoman"/>
      <w:lvlText w:val="%3."/>
      <w:lvlJc w:val="right"/>
      <w:pPr>
        <w:ind w:left="1800" w:hanging="180"/>
      </w:pPr>
    </w:lvl>
    <w:lvl w:ilvl="3" w:tplc="440A000F" w:tentative="1">
      <w:start w:val="1"/>
      <w:numFmt w:val="decimal"/>
      <w:lvlText w:val="%4."/>
      <w:lvlJc w:val="left"/>
      <w:pPr>
        <w:ind w:left="2520" w:hanging="360"/>
      </w:pPr>
    </w:lvl>
    <w:lvl w:ilvl="4" w:tplc="440A0019" w:tentative="1">
      <w:start w:val="1"/>
      <w:numFmt w:val="lowerLetter"/>
      <w:lvlText w:val="%5."/>
      <w:lvlJc w:val="left"/>
      <w:pPr>
        <w:ind w:left="3240" w:hanging="360"/>
      </w:pPr>
    </w:lvl>
    <w:lvl w:ilvl="5" w:tplc="440A001B" w:tentative="1">
      <w:start w:val="1"/>
      <w:numFmt w:val="lowerRoman"/>
      <w:lvlText w:val="%6."/>
      <w:lvlJc w:val="right"/>
      <w:pPr>
        <w:ind w:left="3960" w:hanging="180"/>
      </w:pPr>
    </w:lvl>
    <w:lvl w:ilvl="6" w:tplc="440A000F" w:tentative="1">
      <w:start w:val="1"/>
      <w:numFmt w:val="decimal"/>
      <w:lvlText w:val="%7."/>
      <w:lvlJc w:val="left"/>
      <w:pPr>
        <w:ind w:left="4680" w:hanging="360"/>
      </w:pPr>
    </w:lvl>
    <w:lvl w:ilvl="7" w:tplc="440A0019" w:tentative="1">
      <w:start w:val="1"/>
      <w:numFmt w:val="lowerLetter"/>
      <w:lvlText w:val="%8."/>
      <w:lvlJc w:val="left"/>
      <w:pPr>
        <w:ind w:left="5400" w:hanging="360"/>
      </w:pPr>
    </w:lvl>
    <w:lvl w:ilvl="8" w:tplc="440A001B" w:tentative="1">
      <w:start w:val="1"/>
      <w:numFmt w:val="lowerRoman"/>
      <w:lvlText w:val="%9."/>
      <w:lvlJc w:val="right"/>
      <w:pPr>
        <w:ind w:left="6120" w:hanging="180"/>
      </w:pPr>
    </w:lvl>
  </w:abstractNum>
  <w:num w:numId="1" w16cid:durableId="1443646747">
    <w:abstractNumId w:val="8"/>
    <w:lvlOverride w:ilvl="0">
      <w:startOverride w:val="1"/>
    </w:lvlOverride>
  </w:num>
  <w:num w:numId="2" w16cid:durableId="1178888210">
    <w:abstractNumId w:val="9"/>
  </w:num>
  <w:num w:numId="3" w16cid:durableId="1869374392">
    <w:abstractNumId w:val="18"/>
  </w:num>
  <w:num w:numId="4" w16cid:durableId="1604067392">
    <w:abstractNumId w:val="21"/>
  </w:num>
  <w:num w:numId="5" w16cid:durableId="861167952">
    <w:abstractNumId w:val="10"/>
  </w:num>
  <w:num w:numId="6" w16cid:durableId="379597233">
    <w:abstractNumId w:val="30"/>
  </w:num>
  <w:num w:numId="7" w16cid:durableId="255134550">
    <w:abstractNumId w:val="23"/>
  </w:num>
  <w:num w:numId="8" w16cid:durableId="1739084411">
    <w:abstractNumId w:val="12"/>
  </w:num>
  <w:num w:numId="9" w16cid:durableId="1877041432">
    <w:abstractNumId w:val="19"/>
  </w:num>
  <w:num w:numId="10" w16cid:durableId="545871686">
    <w:abstractNumId w:val="1"/>
  </w:num>
  <w:num w:numId="11" w16cid:durableId="1063061541">
    <w:abstractNumId w:val="28"/>
  </w:num>
  <w:num w:numId="12" w16cid:durableId="27220988">
    <w:abstractNumId w:val="13"/>
  </w:num>
  <w:num w:numId="13" w16cid:durableId="355154584">
    <w:abstractNumId w:val="2"/>
  </w:num>
  <w:num w:numId="14" w16cid:durableId="442656035">
    <w:abstractNumId w:val="31"/>
  </w:num>
  <w:num w:numId="15" w16cid:durableId="1229611142">
    <w:abstractNumId w:val="32"/>
  </w:num>
  <w:num w:numId="16" w16cid:durableId="1284270515">
    <w:abstractNumId w:val="17"/>
  </w:num>
  <w:num w:numId="17" w16cid:durableId="935752632">
    <w:abstractNumId w:val="33"/>
  </w:num>
  <w:num w:numId="18" w16cid:durableId="457260115">
    <w:abstractNumId w:val="16"/>
  </w:num>
  <w:num w:numId="19" w16cid:durableId="1765226725">
    <w:abstractNumId w:val="7"/>
  </w:num>
  <w:num w:numId="20" w16cid:durableId="1110736454">
    <w:abstractNumId w:val="5"/>
  </w:num>
  <w:num w:numId="21" w16cid:durableId="125900397">
    <w:abstractNumId w:val="4"/>
  </w:num>
  <w:num w:numId="22" w16cid:durableId="2140612177">
    <w:abstractNumId w:val="22"/>
  </w:num>
  <w:num w:numId="23" w16cid:durableId="428477031">
    <w:abstractNumId w:val="14"/>
  </w:num>
  <w:num w:numId="24" w16cid:durableId="705103227">
    <w:abstractNumId w:val="15"/>
  </w:num>
  <w:num w:numId="25" w16cid:durableId="350031639">
    <w:abstractNumId w:val="34"/>
  </w:num>
  <w:num w:numId="26" w16cid:durableId="1011294951">
    <w:abstractNumId w:val="25"/>
  </w:num>
  <w:num w:numId="27" w16cid:durableId="755059648">
    <w:abstractNumId w:val="29"/>
  </w:num>
  <w:num w:numId="28" w16cid:durableId="1504786195">
    <w:abstractNumId w:val="20"/>
  </w:num>
  <w:num w:numId="29" w16cid:durableId="405998183">
    <w:abstractNumId w:val="0"/>
  </w:num>
  <w:num w:numId="30" w16cid:durableId="975376205">
    <w:abstractNumId w:val="24"/>
  </w:num>
  <w:num w:numId="31" w16cid:durableId="970285143">
    <w:abstractNumId w:val="3"/>
  </w:num>
  <w:num w:numId="32" w16cid:durableId="938954370">
    <w:abstractNumId w:val="6"/>
  </w:num>
  <w:num w:numId="33" w16cid:durableId="259334625">
    <w:abstractNumId w:val="11"/>
  </w:num>
  <w:num w:numId="34" w16cid:durableId="2087993481">
    <w:abstractNumId w:val="27"/>
  </w:num>
  <w:num w:numId="35" w16cid:durableId="293875971">
    <w:abstractNumId w:val="26"/>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34A3"/>
    <w:rsid w:val="00003192"/>
    <w:rsid w:val="00040802"/>
    <w:rsid w:val="00055B55"/>
    <w:rsid w:val="0007332D"/>
    <w:rsid w:val="00083A33"/>
    <w:rsid w:val="00083F95"/>
    <w:rsid w:val="000C2185"/>
    <w:rsid w:val="000C38D2"/>
    <w:rsid w:val="000D091E"/>
    <w:rsid w:val="000D74CF"/>
    <w:rsid w:val="000E29A7"/>
    <w:rsid w:val="000F43B3"/>
    <w:rsid w:val="0010169B"/>
    <w:rsid w:val="00104BE4"/>
    <w:rsid w:val="00116198"/>
    <w:rsid w:val="0013055B"/>
    <w:rsid w:val="00137E88"/>
    <w:rsid w:val="00152634"/>
    <w:rsid w:val="00180298"/>
    <w:rsid w:val="001A3628"/>
    <w:rsid w:val="001B1437"/>
    <w:rsid w:val="001B4F94"/>
    <w:rsid w:val="001C3DB4"/>
    <w:rsid w:val="001C7D6C"/>
    <w:rsid w:val="001D0D2F"/>
    <w:rsid w:val="001D2B4A"/>
    <w:rsid w:val="001D2D26"/>
    <w:rsid w:val="001D3EC9"/>
    <w:rsid w:val="001E288D"/>
    <w:rsid w:val="001E2891"/>
    <w:rsid w:val="001F0856"/>
    <w:rsid w:val="002056D5"/>
    <w:rsid w:val="00206726"/>
    <w:rsid w:val="00220021"/>
    <w:rsid w:val="00231CE0"/>
    <w:rsid w:val="00234866"/>
    <w:rsid w:val="002438AF"/>
    <w:rsid w:val="002534E8"/>
    <w:rsid w:val="00256450"/>
    <w:rsid w:val="00271AE9"/>
    <w:rsid w:val="0028228C"/>
    <w:rsid w:val="002B29BC"/>
    <w:rsid w:val="002B55CB"/>
    <w:rsid w:val="002D4FF8"/>
    <w:rsid w:val="002E6316"/>
    <w:rsid w:val="002F3A93"/>
    <w:rsid w:val="00311332"/>
    <w:rsid w:val="00323DCC"/>
    <w:rsid w:val="00325BA3"/>
    <w:rsid w:val="0033055D"/>
    <w:rsid w:val="00333B30"/>
    <w:rsid w:val="003676C9"/>
    <w:rsid w:val="003C2787"/>
    <w:rsid w:val="003E3727"/>
    <w:rsid w:val="00430756"/>
    <w:rsid w:val="004C34A3"/>
    <w:rsid w:val="004D4CFC"/>
    <w:rsid w:val="004F5F43"/>
    <w:rsid w:val="0051039D"/>
    <w:rsid w:val="00515964"/>
    <w:rsid w:val="00553D4F"/>
    <w:rsid w:val="00563E8D"/>
    <w:rsid w:val="00573A47"/>
    <w:rsid w:val="005848D9"/>
    <w:rsid w:val="005A1899"/>
    <w:rsid w:val="005B0FE1"/>
    <w:rsid w:val="005B3D35"/>
    <w:rsid w:val="005D2023"/>
    <w:rsid w:val="005D4499"/>
    <w:rsid w:val="005E2363"/>
    <w:rsid w:val="005E5B39"/>
    <w:rsid w:val="005F078D"/>
    <w:rsid w:val="005F1F88"/>
    <w:rsid w:val="005F2E4C"/>
    <w:rsid w:val="00617FDC"/>
    <w:rsid w:val="0062555D"/>
    <w:rsid w:val="006A1407"/>
    <w:rsid w:val="006A624F"/>
    <w:rsid w:val="006B1D7D"/>
    <w:rsid w:val="006D4B66"/>
    <w:rsid w:val="006E0F39"/>
    <w:rsid w:val="006E0FBA"/>
    <w:rsid w:val="006F14BE"/>
    <w:rsid w:val="007001B8"/>
    <w:rsid w:val="007223F2"/>
    <w:rsid w:val="00732700"/>
    <w:rsid w:val="00782AB0"/>
    <w:rsid w:val="00783144"/>
    <w:rsid w:val="007B3351"/>
    <w:rsid w:val="007D27CF"/>
    <w:rsid w:val="007D4E0D"/>
    <w:rsid w:val="007D6AC5"/>
    <w:rsid w:val="007E4962"/>
    <w:rsid w:val="00804BF5"/>
    <w:rsid w:val="0080697D"/>
    <w:rsid w:val="00821599"/>
    <w:rsid w:val="00822FFB"/>
    <w:rsid w:val="008550EC"/>
    <w:rsid w:val="00881BA5"/>
    <w:rsid w:val="00882D04"/>
    <w:rsid w:val="0089705D"/>
    <w:rsid w:val="008C102C"/>
    <w:rsid w:val="008C3F52"/>
    <w:rsid w:val="008E1F31"/>
    <w:rsid w:val="008E4857"/>
    <w:rsid w:val="008F5BED"/>
    <w:rsid w:val="00911382"/>
    <w:rsid w:val="0091344A"/>
    <w:rsid w:val="0092748C"/>
    <w:rsid w:val="00930CB4"/>
    <w:rsid w:val="0094186C"/>
    <w:rsid w:val="009608E5"/>
    <w:rsid w:val="00967AB0"/>
    <w:rsid w:val="00985BFE"/>
    <w:rsid w:val="0099644C"/>
    <w:rsid w:val="009B1E29"/>
    <w:rsid w:val="009B6B3B"/>
    <w:rsid w:val="009E6FFB"/>
    <w:rsid w:val="00A309CE"/>
    <w:rsid w:val="00A41B14"/>
    <w:rsid w:val="00A51F4E"/>
    <w:rsid w:val="00A560B4"/>
    <w:rsid w:val="00A57988"/>
    <w:rsid w:val="00A61AAA"/>
    <w:rsid w:val="00A81F91"/>
    <w:rsid w:val="00AA6AAA"/>
    <w:rsid w:val="00AC63E1"/>
    <w:rsid w:val="00AE1455"/>
    <w:rsid w:val="00AF2279"/>
    <w:rsid w:val="00B66D95"/>
    <w:rsid w:val="00B822C5"/>
    <w:rsid w:val="00BD2F4B"/>
    <w:rsid w:val="00BE1EDB"/>
    <w:rsid w:val="00BF2DCC"/>
    <w:rsid w:val="00C01141"/>
    <w:rsid w:val="00C176B7"/>
    <w:rsid w:val="00C77EF3"/>
    <w:rsid w:val="00C86E8F"/>
    <w:rsid w:val="00C876B0"/>
    <w:rsid w:val="00CB5AE1"/>
    <w:rsid w:val="00CB647A"/>
    <w:rsid w:val="00CF5312"/>
    <w:rsid w:val="00D07AFB"/>
    <w:rsid w:val="00D41E24"/>
    <w:rsid w:val="00D52BB7"/>
    <w:rsid w:val="00D5535E"/>
    <w:rsid w:val="00D76F15"/>
    <w:rsid w:val="00D845FC"/>
    <w:rsid w:val="00D87D21"/>
    <w:rsid w:val="00DE3C57"/>
    <w:rsid w:val="00E170F3"/>
    <w:rsid w:val="00E376D2"/>
    <w:rsid w:val="00E478C8"/>
    <w:rsid w:val="00E52EDC"/>
    <w:rsid w:val="00E762EA"/>
    <w:rsid w:val="00EA76EA"/>
    <w:rsid w:val="00EA7C5E"/>
    <w:rsid w:val="00ED44EA"/>
    <w:rsid w:val="00F15ECD"/>
    <w:rsid w:val="00F23652"/>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895513"/>
  <w15:docId w15:val="{D5A03AA3-576E-4CE2-AB40-72B97238A9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C34A3"/>
    <w:pPr>
      <w:spacing w:after="0" w:line="240" w:lineRule="auto"/>
    </w:pPr>
    <w:rPr>
      <w:rFonts w:ascii="Times New Roman" w:eastAsia="Times New Roman" w:hAnsi="Times New Roman" w:cs="Times New Roman"/>
      <w:sz w:val="24"/>
      <w:szCs w:val="24"/>
      <w:lang w:val="es-ES" w:eastAsia="es-ES"/>
    </w:rPr>
  </w:style>
  <w:style w:type="paragraph" w:styleId="Ttulo1">
    <w:name w:val="heading 1"/>
    <w:aliases w:val="seção"/>
    <w:basedOn w:val="Normal"/>
    <w:next w:val="Normal"/>
    <w:link w:val="Ttulo1Car"/>
    <w:qFormat/>
    <w:rsid w:val="004C34A3"/>
    <w:pPr>
      <w:keepNext/>
      <w:widowControl w:val="0"/>
      <w:overflowPunct w:val="0"/>
      <w:autoSpaceDE w:val="0"/>
      <w:autoSpaceDN w:val="0"/>
      <w:adjustRightInd w:val="0"/>
      <w:spacing w:before="240" w:after="60"/>
      <w:textAlignment w:val="baseline"/>
      <w:outlineLvl w:val="0"/>
    </w:pPr>
    <w:rPr>
      <w:rFonts w:ascii="Arial" w:hAnsi="Arial"/>
      <w:b/>
      <w:kern w:val="28"/>
      <w:sz w:val="28"/>
      <w:szCs w:val="20"/>
      <w:lang w:val="en-US"/>
    </w:rPr>
  </w:style>
  <w:style w:type="paragraph" w:styleId="Ttulo2">
    <w:name w:val="heading 2"/>
    <w:basedOn w:val="Normal"/>
    <w:next w:val="Normal"/>
    <w:link w:val="Ttulo2Car"/>
    <w:qFormat/>
    <w:rsid w:val="004C34A3"/>
    <w:pPr>
      <w:keepNext/>
      <w:ind w:left="720"/>
      <w:jc w:val="center"/>
      <w:outlineLvl w:val="1"/>
    </w:pPr>
    <w:rPr>
      <w:b/>
      <w:bC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nhideWhenUsed/>
    <w:rsid w:val="004C34A3"/>
    <w:pPr>
      <w:tabs>
        <w:tab w:val="center" w:pos="4513"/>
        <w:tab w:val="right" w:pos="9026"/>
      </w:tabs>
    </w:pPr>
  </w:style>
  <w:style w:type="character" w:customStyle="1" w:styleId="EncabezadoCar">
    <w:name w:val="Encabezado Car"/>
    <w:basedOn w:val="Fuentedeprrafopredeter"/>
    <w:link w:val="Encabezado"/>
    <w:rsid w:val="004C34A3"/>
  </w:style>
  <w:style w:type="paragraph" w:styleId="Piedepgina">
    <w:name w:val="footer"/>
    <w:basedOn w:val="Normal"/>
    <w:link w:val="PiedepginaCar"/>
    <w:uiPriority w:val="99"/>
    <w:unhideWhenUsed/>
    <w:rsid w:val="004C34A3"/>
    <w:pPr>
      <w:tabs>
        <w:tab w:val="center" w:pos="4513"/>
        <w:tab w:val="right" w:pos="9026"/>
      </w:tabs>
    </w:pPr>
  </w:style>
  <w:style w:type="character" w:customStyle="1" w:styleId="PiedepginaCar">
    <w:name w:val="Pie de página Car"/>
    <w:basedOn w:val="Fuentedeprrafopredeter"/>
    <w:link w:val="Piedepgina"/>
    <w:uiPriority w:val="99"/>
    <w:rsid w:val="004C34A3"/>
  </w:style>
  <w:style w:type="table" w:styleId="Tablaconcuadrcula">
    <w:name w:val="Table Grid"/>
    <w:basedOn w:val="Tablanormal"/>
    <w:uiPriority w:val="59"/>
    <w:rsid w:val="004C34A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independiente">
    <w:name w:val="Body Text"/>
    <w:link w:val="TextoindependienteCar"/>
    <w:rsid w:val="004C34A3"/>
    <w:pPr>
      <w:spacing w:after="170" w:line="280" w:lineRule="atLeast"/>
      <w:jc w:val="both"/>
    </w:pPr>
    <w:rPr>
      <w:rFonts w:ascii="Times New Roman" w:eastAsia="Times New Roman" w:hAnsi="Times New Roman" w:cs="Times New Roman"/>
      <w:szCs w:val="20"/>
    </w:rPr>
  </w:style>
  <w:style w:type="character" w:customStyle="1" w:styleId="TextoindependienteCar">
    <w:name w:val="Texto independiente Car"/>
    <w:basedOn w:val="Fuentedeprrafopredeter"/>
    <w:link w:val="Textoindependiente"/>
    <w:rsid w:val="004C34A3"/>
    <w:rPr>
      <w:rFonts w:ascii="Times New Roman" w:eastAsia="Times New Roman" w:hAnsi="Times New Roman" w:cs="Times New Roman"/>
      <w:szCs w:val="20"/>
    </w:rPr>
  </w:style>
  <w:style w:type="paragraph" w:styleId="Textodeglobo">
    <w:name w:val="Balloon Text"/>
    <w:basedOn w:val="Normal"/>
    <w:link w:val="TextodegloboCar"/>
    <w:uiPriority w:val="99"/>
    <w:semiHidden/>
    <w:unhideWhenUsed/>
    <w:rsid w:val="004C34A3"/>
    <w:rPr>
      <w:rFonts w:ascii="Tahoma" w:hAnsi="Tahoma" w:cs="Tahoma"/>
      <w:sz w:val="16"/>
      <w:szCs w:val="16"/>
    </w:rPr>
  </w:style>
  <w:style w:type="character" w:customStyle="1" w:styleId="TextodegloboCar">
    <w:name w:val="Texto de globo Car"/>
    <w:basedOn w:val="Fuentedeprrafopredeter"/>
    <w:link w:val="Textodeglobo"/>
    <w:uiPriority w:val="99"/>
    <w:semiHidden/>
    <w:rsid w:val="004C34A3"/>
    <w:rPr>
      <w:rFonts w:ascii="Tahoma" w:hAnsi="Tahoma" w:cs="Tahoma"/>
      <w:sz w:val="16"/>
      <w:szCs w:val="16"/>
    </w:rPr>
  </w:style>
  <w:style w:type="paragraph" w:styleId="Sangra2detindependiente">
    <w:name w:val="Body Text Indent 2"/>
    <w:basedOn w:val="Normal"/>
    <w:link w:val="Sangra2detindependienteCar"/>
    <w:uiPriority w:val="99"/>
    <w:semiHidden/>
    <w:unhideWhenUsed/>
    <w:rsid w:val="004C34A3"/>
    <w:pPr>
      <w:spacing w:after="120" w:line="480" w:lineRule="auto"/>
      <w:ind w:left="283"/>
    </w:pPr>
  </w:style>
  <w:style w:type="character" w:customStyle="1" w:styleId="Sangra2detindependienteCar">
    <w:name w:val="Sangría 2 de t. independiente Car"/>
    <w:basedOn w:val="Fuentedeprrafopredeter"/>
    <w:link w:val="Sangra2detindependiente"/>
    <w:uiPriority w:val="99"/>
    <w:semiHidden/>
    <w:rsid w:val="004C34A3"/>
  </w:style>
  <w:style w:type="paragraph" w:styleId="Sangra3detindependiente">
    <w:name w:val="Body Text Indent 3"/>
    <w:basedOn w:val="Normal"/>
    <w:link w:val="Sangra3detindependienteCar"/>
    <w:uiPriority w:val="99"/>
    <w:semiHidden/>
    <w:unhideWhenUsed/>
    <w:rsid w:val="004C34A3"/>
    <w:pPr>
      <w:spacing w:after="120"/>
      <w:ind w:left="283"/>
    </w:pPr>
    <w:rPr>
      <w:sz w:val="16"/>
      <w:szCs w:val="16"/>
    </w:rPr>
  </w:style>
  <w:style w:type="character" w:customStyle="1" w:styleId="Sangra3detindependienteCar">
    <w:name w:val="Sangría 3 de t. independiente Car"/>
    <w:basedOn w:val="Fuentedeprrafopredeter"/>
    <w:link w:val="Sangra3detindependiente"/>
    <w:uiPriority w:val="99"/>
    <w:semiHidden/>
    <w:rsid w:val="004C34A3"/>
    <w:rPr>
      <w:sz w:val="16"/>
      <w:szCs w:val="16"/>
    </w:rPr>
  </w:style>
  <w:style w:type="paragraph" w:styleId="Sangradetextonormal">
    <w:name w:val="Body Text Indent"/>
    <w:basedOn w:val="Normal"/>
    <w:link w:val="SangradetextonormalCar"/>
    <w:uiPriority w:val="99"/>
    <w:unhideWhenUsed/>
    <w:rsid w:val="004C34A3"/>
    <w:pPr>
      <w:spacing w:after="120"/>
      <w:ind w:left="283"/>
    </w:pPr>
  </w:style>
  <w:style w:type="character" w:customStyle="1" w:styleId="SangradetextonormalCar">
    <w:name w:val="Sangría de texto normal Car"/>
    <w:basedOn w:val="Fuentedeprrafopredeter"/>
    <w:link w:val="Sangradetextonormal"/>
    <w:uiPriority w:val="99"/>
    <w:rsid w:val="004C34A3"/>
  </w:style>
  <w:style w:type="paragraph" w:styleId="Textoindependiente3">
    <w:name w:val="Body Text 3"/>
    <w:basedOn w:val="Normal"/>
    <w:link w:val="Textoindependiente3Car"/>
    <w:uiPriority w:val="99"/>
    <w:semiHidden/>
    <w:unhideWhenUsed/>
    <w:rsid w:val="004C34A3"/>
    <w:pPr>
      <w:spacing w:after="120"/>
    </w:pPr>
    <w:rPr>
      <w:sz w:val="16"/>
      <w:szCs w:val="16"/>
    </w:rPr>
  </w:style>
  <w:style w:type="character" w:customStyle="1" w:styleId="Textoindependiente3Car">
    <w:name w:val="Texto independiente 3 Car"/>
    <w:basedOn w:val="Fuentedeprrafopredeter"/>
    <w:link w:val="Textoindependiente3"/>
    <w:uiPriority w:val="99"/>
    <w:semiHidden/>
    <w:rsid w:val="004C34A3"/>
    <w:rPr>
      <w:sz w:val="16"/>
      <w:szCs w:val="16"/>
    </w:rPr>
  </w:style>
  <w:style w:type="character" w:customStyle="1" w:styleId="Ttulo1Car">
    <w:name w:val="Título 1 Car"/>
    <w:aliases w:val="seção Car"/>
    <w:basedOn w:val="Fuentedeprrafopredeter"/>
    <w:link w:val="Ttulo1"/>
    <w:rsid w:val="004C34A3"/>
    <w:rPr>
      <w:rFonts w:ascii="Arial" w:eastAsia="Times New Roman" w:hAnsi="Arial" w:cs="Times New Roman"/>
      <w:b/>
      <w:kern w:val="28"/>
      <w:sz w:val="28"/>
      <w:szCs w:val="20"/>
      <w:lang w:val="en-US" w:eastAsia="es-ES"/>
    </w:rPr>
  </w:style>
  <w:style w:type="character" w:customStyle="1" w:styleId="Ttulo2Car">
    <w:name w:val="Título 2 Car"/>
    <w:basedOn w:val="Fuentedeprrafopredeter"/>
    <w:link w:val="Ttulo2"/>
    <w:rsid w:val="004C34A3"/>
    <w:rPr>
      <w:rFonts w:ascii="Times New Roman" w:eastAsia="Times New Roman" w:hAnsi="Times New Roman" w:cs="Times New Roman"/>
      <w:b/>
      <w:bCs/>
      <w:sz w:val="24"/>
      <w:szCs w:val="24"/>
      <w:lang w:val="es-ES" w:eastAsia="es-ES"/>
    </w:rPr>
  </w:style>
  <w:style w:type="paragraph" w:styleId="Ttulo">
    <w:name w:val="Title"/>
    <w:basedOn w:val="Normal"/>
    <w:link w:val="TtuloCar"/>
    <w:qFormat/>
    <w:rsid w:val="004C34A3"/>
    <w:pPr>
      <w:spacing w:line="360" w:lineRule="auto"/>
      <w:jc w:val="center"/>
    </w:pPr>
    <w:rPr>
      <w:sz w:val="28"/>
      <w:lang w:eastAsia="en-US"/>
    </w:rPr>
  </w:style>
  <w:style w:type="character" w:customStyle="1" w:styleId="TtuloCar">
    <w:name w:val="Título Car"/>
    <w:basedOn w:val="Fuentedeprrafopredeter"/>
    <w:link w:val="Ttulo"/>
    <w:rsid w:val="004C34A3"/>
    <w:rPr>
      <w:rFonts w:ascii="Times New Roman" w:eastAsia="Times New Roman" w:hAnsi="Times New Roman" w:cs="Times New Roman"/>
      <w:sz w:val="28"/>
      <w:szCs w:val="24"/>
      <w:lang w:val="es-ES"/>
    </w:rPr>
  </w:style>
  <w:style w:type="paragraph" w:customStyle="1" w:styleId="Textoindependiente1">
    <w:name w:val="Texto independiente1"/>
    <w:basedOn w:val="Normal"/>
    <w:rsid w:val="004C34A3"/>
    <w:pPr>
      <w:widowControl w:val="0"/>
      <w:tabs>
        <w:tab w:val="left" w:pos="-720"/>
      </w:tabs>
      <w:overflowPunct w:val="0"/>
      <w:autoSpaceDE w:val="0"/>
      <w:autoSpaceDN w:val="0"/>
      <w:adjustRightInd w:val="0"/>
      <w:jc w:val="center"/>
      <w:textAlignment w:val="baseline"/>
    </w:pPr>
    <w:rPr>
      <w:rFonts w:ascii="MS Sans Serif" w:hAnsi="MS Sans Serif"/>
      <w:sz w:val="28"/>
      <w:szCs w:val="20"/>
      <w:lang w:val="es-ES_tradnl" w:eastAsia="en-US"/>
    </w:rPr>
  </w:style>
  <w:style w:type="paragraph" w:customStyle="1" w:styleId="Ttulo11">
    <w:name w:val="Título 11"/>
    <w:basedOn w:val="Normal"/>
    <w:next w:val="Normal"/>
    <w:rsid w:val="004C34A3"/>
    <w:pPr>
      <w:keepNext/>
      <w:widowControl w:val="0"/>
      <w:overflowPunct w:val="0"/>
      <w:autoSpaceDE w:val="0"/>
      <w:autoSpaceDN w:val="0"/>
      <w:adjustRightInd w:val="0"/>
      <w:textAlignment w:val="baseline"/>
    </w:pPr>
    <w:rPr>
      <w:b/>
      <w:sz w:val="32"/>
      <w:szCs w:val="20"/>
      <w:lang w:eastAsia="en-US"/>
    </w:rPr>
  </w:style>
  <w:style w:type="paragraph" w:customStyle="1" w:styleId="Ttulo21">
    <w:name w:val="Título 21"/>
    <w:basedOn w:val="Normal"/>
    <w:next w:val="Normal"/>
    <w:rsid w:val="004C34A3"/>
    <w:pPr>
      <w:keepNext/>
      <w:widowControl w:val="0"/>
      <w:overflowPunct w:val="0"/>
      <w:autoSpaceDE w:val="0"/>
      <w:autoSpaceDN w:val="0"/>
      <w:adjustRightInd w:val="0"/>
      <w:spacing w:before="240" w:after="60"/>
      <w:textAlignment w:val="baseline"/>
    </w:pPr>
    <w:rPr>
      <w:rFonts w:ascii="Arial" w:hAnsi="Arial"/>
      <w:b/>
      <w:i/>
      <w:szCs w:val="20"/>
      <w:lang w:eastAsia="en-US"/>
    </w:rPr>
  </w:style>
  <w:style w:type="paragraph" w:styleId="Sinespaciado">
    <w:name w:val="No Spacing"/>
    <w:link w:val="SinespaciadoCar"/>
    <w:uiPriority w:val="1"/>
    <w:qFormat/>
    <w:rsid w:val="004C34A3"/>
    <w:pPr>
      <w:spacing w:after="0" w:line="240" w:lineRule="auto"/>
    </w:pPr>
    <w:rPr>
      <w:rFonts w:eastAsiaTheme="minorEastAsia"/>
      <w:lang w:val="en-US" w:eastAsia="ja-JP"/>
    </w:rPr>
  </w:style>
  <w:style w:type="character" w:customStyle="1" w:styleId="SinespaciadoCar">
    <w:name w:val="Sin espaciado Car"/>
    <w:basedOn w:val="Fuentedeprrafopredeter"/>
    <w:link w:val="Sinespaciado"/>
    <w:uiPriority w:val="1"/>
    <w:rsid w:val="004C34A3"/>
    <w:rPr>
      <w:rFonts w:eastAsiaTheme="minorEastAsia"/>
      <w:lang w:val="en-US" w:eastAsia="ja-JP"/>
    </w:rPr>
  </w:style>
  <w:style w:type="paragraph" w:styleId="Descripcin">
    <w:name w:val="caption"/>
    <w:basedOn w:val="Normal"/>
    <w:next w:val="Normal"/>
    <w:qFormat/>
    <w:rsid w:val="004C34A3"/>
    <w:pPr>
      <w:tabs>
        <w:tab w:val="left" w:pos="0"/>
      </w:tabs>
      <w:suppressAutoHyphens/>
      <w:jc w:val="center"/>
    </w:pPr>
    <w:rPr>
      <w:rFonts w:ascii="Arial" w:hAnsi="Arial"/>
      <w:b/>
    </w:rPr>
  </w:style>
  <w:style w:type="paragraph" w:styleId="TDC1">
    <w:name w:val="toc 1"/>
    <w:basedOn w:val="Normal"/>
    <w:next w:val="Normal"/>
    <w:autoRedefine/>
    <w:semiHidden/>
    <w:unhideWhenUsed/>
    <w:qFormat/>
    <w:rsid w:val="008E4857"/>
    <w:pPr>
      <w:tabs>
        <w:tab w:val="left" w:pos="360"/>
        <w:tab w:val="right" w:leader="dot" w:pos="9720"/>
      </w:tabs>
      <w:ind w:left="360" w:hanging="360"/>
    </w:pPr>
  </w:style>
  <w:style w:type="paragraph" w:styleId="Prrafodelista">
    <w:name w:val="List Paragraph"/>
    <w:basedOn w:val="Normal"/>
    <w:uiPriority w:val="34"/>
    <w:qFormat/>
    <w:rsid w:val="00116198"/>
    <w:pPr>
      <w:ind w:left="720"/>
      <w:contextualSpacing/>
    </w:pPr>
  </w:style>
  <w:style w:type="paragraph" w:styleId="Textonotapie">
    <w:name w:val="footnote text"/>
    <w:basedOn w:val="Normal"/>
    <w:link w:val="TextonotapieCar"/>
    <w:uiPriority w:val="99"/>
    <w:semiHidden/>
    <w:unhideWhenUsed/>
    <w:rsid w:val="00782AB0"/>
    <w:rPr>
      <w:rFonts w:ascii="Calibri" w:eastAsia="Calibri" w:hAnsi="Calibri"/>
      <w:sz w:val="20"/>
      <w:szCs w:val="20"/>
      <w:lang w:val="es-HN" w:eastAsia="en-US"/>
    </w:rPr>
  </w:style>
  <w:style w:type="character" w:customStyle="1" w:styleId="TextonotapieCar">
    <w:name w:val="Texto nota pie Car"/>
    <w:basedOn w:val="Fuentedeprrafopredeter"/>
    <w:link w:val="Textonotapie"/>
    <w:uiPriority w:val="99"/>
    <w:semiHidden/>
    <w:rsid w:val="00782AB0"/>
    <w:rPr>
      <w:rFonts w:ascii="Calibri" w:eastAsia="Calibri" w:hAnsi="Calibri" w:cs="Times New Roman"/>
      <w:sz w:val="20"/>
      <w:szCs w:val="20"/>
      <w:lang w:val="es-HN"/>
    </w:rPr>
  </w:style>
  <w:style w:type="character" w:styleId="Refdenotaalpie">
    <w:name w:val="footnote reference"/>
    <w:basedOn w:val="Fuentedeprrafopredeter"/>
    <w:uiPriority w:val="99"/>
    <w:semiHidden/>
    <w:unhideWhenUsed/>
    <w:rsid w:val="00782AB0"/>
    <w:rPr>
      <w:vertAlign w:val="superscript"/>
    </w:rPr>
  </w:style>
  <w:style w:type="character" w:styleId="Hipervnculo">
    <w:name w:val="Hyperlink"/>
    <w:basedOn w:val="Fuentedeprrafopredeter"/>
    <w:uiPriority w:val="99"/>
    <w:unhideWhenUsed/>
    <w:rsid w:val="00CB5AE1"/>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39743287">
      <w:bodyDiv w:val="1"/>
      <w:marLeft w:val="0"/>
      <w:marRight w:val="0"/>
      <w:marTop w:val="0"/>
      <w:marBottom w:val="0"/>
      <w:divBdr>
        <w:top w:val="none" w:sz="0" w:space="0" w:color="auto"/>
        <w:left w:val="none" w:sz="0" w:space="0" w:color="auto"/>
        <w:bottom w:val="none" w:sz="0" w:space="0" w:color="auto"/>
        <w:right w:val="none" w:sz="0" w:space="0" w:color="auto"/>
      </w:divBdr>
    </w:div>
    <w:div w:id="385229475">
      <w:bodyDiv w:val="1"/>
      <w:marLeft w:val="0"/>
      <w:marRight w:val="0"/>
      <w:marTop w:val="0"/>
      <w:marBottom w:val="0"/>
      <w:divBdr>
        <w:top w:val="none" w:sz="0" w:space="0" w:color="auto"/>
        <w:left w:val="none" w:sz="0" w:space="0" w:color="auto"/>
        <w:bottom w:val="none" w:sz="0" w:space="0" w:color="auto"/>
        <w:right w:val="none" w:sz="0" w:space="0" w:color="auto"/>
      </w:divBdr>
    </w:div>
    <w:div w:id="530996435">
      <w:bodyDiv w:val="1"/>
      <w:marLeft w:val="0"/>
      <w:marRight w:val="0"/>
      <w:marTop w:val="0"/>
      <w:marBottom w:val="0"/>
      <w:divBdr>
        <w:top w:val="none" w:sz="0" w:space="0" w:color="auto"/>
        <w:left w:val="none" w:sz="0" w:space="0" w:color="auto"/>
        <w:bottom w:val="none" w:sz="0" w:space="0" w:color="auto"/>
        <w:right w:val="none" w:sz="0" w:space="0" w:color="auto"/>
      </w:divBdr>
    </w:div>
    <w:div w:id="1151870086">
      <w:bodyDiv w:val="1"/>
      <w:marLeft w:val="0"/>
      <w:marRight w:val="0"/>
      <w:marTop w:val="0"/>
      <w:marBottom w:val="0"/>
      <w:divBdr>
        <w:top w:val="none" w:sz="0" w:space="0" w:color="auto"/>
        <w:left w:val="none" w:sz="0" w:space="0" w:color="auto"/>
        <w:bottom w:val="none" w:sz="0" w:space="0" w:color="auto"/>
        <w:right w:val="none" w:sz="0" w:space="0" w:color="auto"/>
      </w:divBdr>
    </w:div>
    <w:div w:id="188417686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header" Target="header3.xml"/><Relationship Id="rId26" Type="http://schemas.openxmlformats.org/officeDocument/2006/relationships/hyperlink" Target="https://remarco.org/el-salvador/" TargetMode="External"/><Relationship Id="rId3" Type="http://schemas.openxmlformats.org/officeDocument/2006/relationships/customXml" Target="../customXml/item3.xml"/><Relationship Id="rId21" Type="http://schemas.openxmlformats.org/officeDocument/2006/relationships/hyperlink" Target="https://www.arcal-lac.org/laboratorios-de-la-region-inician-cooperacion-para-enfrentar-brotes-de-enfermedades-animales-y-zoonoticas/" TargetMode="External"/><Relationship Id="rId7" Type="http://schemas.openxmlformats.org/officeDocument/2006/relationships/settings" Target="settings.xml"/><Relationship Id="rId12" Type="http://schemas.openxmlformats.org/officeDocument/2006/relationships/hyperlink" Target="https://www.arcal-lac.org/laboratorios-de-la-region-inician-cooperacion-para-enfrentar-brotes-de-enfermedades-animales-y-zoonoticas/" TargetMode="External"/><Relationship Id="rId17" Type="http://schemas.openxmlformats.org/officeDocument/2006/relationships/header" Target="header2.xml"/><Relationship Id="rId25" Type="http://schemas.openxmlformats.org/officeDocument/2006/relationships/hyperlink" Target="https://remarco.org/blog/2022/03/18/labtox-ues-determina-altas-concentraciones-de-pyrodinium-bahamense-causante-de-la-marea-roja-en-playas-de-el-salvador/" TargetMode="Externa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5.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www.senasa.go.cr/informacion/noticias/500-costa-rica-lidera-proyecto-para-el-fortalecimiento-en-deteccion-de-brotes-y-enfermedades-zoonoticas?fbclid=IwAR3PekHVMM9WeK3H4IZxFa1Wa7oLuxSb6GE20n6fvjP9XobjYWdpSvFM0aQ" TargetMode="External"/><Relationship Id="rId5" Type="http://schemas.openxmlformats.org/officeDocument/2006/relationships/numbering" Target="numbering.xml"/><Relationship Id="rId15" Type="http://schemas.openxmlformats.org/officeDocument/2006/relationships/hyperlink" Target="https://people.csiro.au/C/A/Axel-Colling" TargetMode="External"/><Relationship Id="rId23" Type="http://schemas.openxmlformats.org/officeDocument/2006/relationships/hyperlink" Target="https://www.arcal-lac.org/laboratorios-de-la-region-inician-cooperacion-para-enfrentar-brotes-de-enfermedades-animales-y-zoonoticas/" TargetMode="External"/><Relationship Id="rId28"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people.csiro.au/C/A/Axel-Colling" TargetMode="External"/><Relationship Id="rId22" Type="http://schemas.openxmlformats.org/officeDocument/2006/relationships/hyperlink" Target="http://www.senasa.go.cr/informacion/noticias/500-costa-rica-lidera-proyecto-para-el-fortalecimiento-en-deteccion-de-brotes-y-enfermedades-zoonoticas?fbclid=IwAR3PekHVMM9WeK3H4IZxFa1Wa7oLuxSb6GE20n6fvjP9XobjYWdpSvFM0aQ" TargetMode="External"/><Relationship Id="rId27" Type="http://schemas.openxmlformats.org/officeDocument/2006/relationships/header" Target="header6.xml"/><Relationship Id="rId30"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3.jpeg"/></Relationships>
</file>

<file path=word/_rels/header2.xml.rels><?xml version="1.0" encoding="UTF-8" standalone="yes"?>
<Relationships xmlns="http://schemas.openxmlformats.org/package/2006/relationships"><Relationship Id="rId1" Type="http://schemas.openxmlformats.org/officeDocument/2006/relationships/image" Target="media/image3.jpeg"/></Relationships>
</file>

<file path=word/_rels/header3.xml.rels><?xml version="1.0" encoding="UTF-8" standalone="yes"?>
<Relationships xmlns="http://schemas.openxmlformats.org/package/2006/relationships"><Relationship Id="rId1" Type="http://schemas.openxmlformats.org/officeDocument/2006/relationships/image" Target="media/image3.jpeg"/></Relationships>
</file>

<file path=word/_rels/header4.xml.rels><?xml version="1.0" encoding="UTF-8" standalone="yes"?>
<Relationships xmlns="http://schemas.openxmlformats.org/package/2006/relationships"><Relationship Id="rId1" Type="http://schemas.openxmlformats.org/officeDocument/2006/relationships/image" Target="media/image3.jpeg"/></Relationships>
</file>

<file path=word/_rels/header5.xml.rels><?xml version="1.0" encoding="UTF-8" standalone="yes"?>
<Relationships xmlns="http://schemas.openxmlformats.org/package/2006/relationships"><Relationship Id="rId1" Type="http://schemas.openxmlformats.org/officeDocument/2006/relationships/image" Target="media/image3.jpeg"/></Relationships>
</file>

<file path=word/_rels/header6.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2539562-ddd8-488a-885a-8ecd59d98095">
      <Terms xmlns="http://schemas.microsoft.com/office/infopath/2007/PartnerControls"/>
    </lcf76f155ced4ddcb4097134ff3c332f>
    <TaxCatchAll xmlns="352b7175-9271-442d-942c-05fd62ce5f9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4D229A30EC01D14EB5BCFF75C72BC34D" ma:contentTypeVersion="16" ma:contentTypeDescription="Create a new document." ma:contentTypeScope="" ma:versionID="b13361f464d6bf0f0271975b34d29c0b">
  <xsd:schema xmlns:xsd="http://www.w3.org/2001/XMLSchema" xmlns:xs="http://www.w3.org/2001/XMLSchema" xmlns:p="http://schemas.microsoft.com/office/2006/metadata/properties" xmlns:ns2="a2539562-ddd8-488a-885a-8ecd59d98095" xmlns:ns3="352b7175-9271-442d-942c-05fd62ce5f94" targetNamespace="http://schemas.microsoft.com/office/2006/metadata/properties" ma:root="true" ma:fieldsID="17f0df2e047b0b4e899fdb5aeee14285" ns2:_="" ns3:_="">
    <xsd:import namespace="a2539562-ddd8-488a-885a-8ecd59d98095"/>
    <xsd:import namespace="352b7175-9271-442d-942c-05fd62ce5f94"/>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MediaServiceAutoKeyPoints" minOccurs="0"/>
                <xsd:element ref="ns2:MediaServiceKeyPoints" minOccurs="0"/>
                <xsd:element ref="ns2:lcf76f155ced4ddcb4097134ff3c332f" minOccurs="0"/>
                <xsd:element ref="ns3:TaxCatchAll" minOccurs="0"/>
                <xsd:element ref="ns2:MediaServiceGenerationTime" minOccurs="0"/>
                <xsd:element ref="ns2:MediaServiceEventHashCode" minOccurs="0"/>
                <xsd:element ref="ns3:SharedWithUsers" minOccurs="0"/>
                <xsd:element ref="ns3:SharedWithDetails" minOccurs="0"/>
                <xsd:element ref="ns2:MediaServiceOCR" minOccurs="0"/>
                <xsd:element ref="ns2:MediaServiceObjectDetectorVersion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539562-ddd8-488a-885a-8ecd59d9809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38c7bd71-0de2-450a-8d3d-78c5334383f5"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52b7175-9271-442d-942c-05fd62ce5f94"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977e480f-4fda-43c8-bf75-9a4a41eae6a1}" ma:internalName="TaxCatchAll" ma:showField="CatchAllData" ma:web="352b7175-9271-442d-942c-05fd62ce5f9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86DA880-6A90-4EC5-9460-D32C78DB51D0}">
  <ds:schemaRefs>
    <ds:schemaRef ds:uri="http://schemas.openxmlformats.org/officeDocument/2006/bibliography"/>
  </ds:schemaRefs>
</ds:datastoreItem>
</file>

<file path=customXml/itemProps2.xml><?xml version="1.0" encoding="utf-8"?>
<ds:datastoreItem xmlns:ds="http://schemas.openxmlformats.org/officeDocument/2006/customXml" ds:itemID="{04CF1B5C-0C2B-4F71-A428-40D9020F787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8AF1DB8-17A9-43CA-BC9F-A43EFA2DECDB}">
  <ds:schemaRefs>
    <ds:schemaRef ds:uri="http://schemas.microsoft.com/sharepoint/v3/contenttype/forms"/>
  </ds:schemaRefs>
</ds:datastoreItem>
</file>

<file path=customXml/itemProps4.xml><?xml version="1.0" encoding="utf-8"?>
<ds:datastoreItem xmlns:ds="http://schemas.openxmlformats.org/officeDocument/2006/customXml" ds:itemID="{87438835-FC1E-4F66-893A-86FB3A586789}"/>
</file>

<file path=docProps/app.xml><?xml version="1.0" encoding="utf-8"?>
<Properties xmlns="http://schemas.openxmlformats.org/officeDocument/2006/extended-properties" xmlns:vt="http://schemas.openxmlformats.org/officeDocument/2006/docPropsVTypes">
  <Template>Normal.dotm</Template>
  <TotalTime>5</TotalTime>
  <Pages>39</Pages>
  <Words>9038</Words>
  <Characters>49713</Characters>
  <Application>Microsoft Office Word</Application>
  <DocSecurity>0</DocSecurity>
  <Lines>414</Lines>
  <Paragraphs>117</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IAEA</Company>
  <LinksUpToDate>false</LinksUpToDate>
  <CharactersWithSpaces>58634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RONCERO MARTIN, Jose Miguel</dc:creator>
  <cp:lastModifiedBy>Ana Arévalo </cp:lastModifiedBy>
  <cp:revision>3</cp:revision>
  <cp:lastPrinted>2015-09-03T11:34:00Z</cp:lastPrinted>
  <dcterms:created xsi:type="dcterms:W3CDTF">2023-03-15T18:38:00Z</dcterms:created>
  <dcterms:modified xsi:type="dcterms:W3CDTF">2023-03-15T18:47:00Z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0x0101004D229A30EC01D14EB5BCFF75C72BC34D</vt:lpwstr>
  </property>
</Properties>
</file>